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1" r:id="rId4"/>
    <p:sldId id="272" r:id="rId5"/>
    <p:sldId id="273" r:id="rId6"/>
    <p:sldId id="258" r:id="rId7"/>
    <p:sldId id="274" r:id="rId8"/>
    <p:sldId id="275" r:id="rId9"/>
    <p:sldId id="276" r:id="rId10"/>
    <p:sldId id="277" r:id="rId11"/>
    <p:sldId id="278" r:id="rId12"/>
    <p:sldId id="280" r:id="rId13"/>
    <p:sldId id="279"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2" r:id="rId34"/>
    <p:sldId id="303" r:id="rId35"/>
    <p:sldId id="304" r:id="rId36"/>
    <p:sldId id="305" r:id="rId37"/>
    <p:sldId id="306" r:id="rId38"/>
    <p:sldId id="328" r:id="rId39"/>
    <p:sldId id="307" r:id="rId40"/>
    <p:sldId id="332" r:id="rId41"/>
    <p:sldId id="333" r:id="rId42"/>
    <p:sldId id="334" r:id="rId43"/>
    <p:sldId id="335" r:id="rId44"/>
    <p:sldId id="329" r:id="rId45"/>
    <p:sldId id="330" r:id="rId46"/>
    <p:sldId id="331" r:id="rId47"/>
    <p:sldId id="308" r:id="rId48"/>
    <p:sldId id="309" r:id="rId49"/>
    <p:sldId id="310" r:id="rId50"/>
    <p:sldId id="311" r:id="rId51"/>
    <p:sldId id="337"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6" r:id="rId66"/>
    <p:sldId id="325" r:id="rId67"/>
    <p:sldId id="327" r:id="rId68"/>
    <p:sldId id="259" r:id="rId69"/>
    <p:sldId id="260" r:id="rId70"/>
    <p:sldId id="261" r:id="rId71"/>
    <p:sldId id="263" r:id="rId72"/>
    <p:sldId id="262" r:id="rId73"/>
    <p:sldId id="264" r:id="rId74"/>
    <p:sldId id="265" r:id="rId75"/>
    <p:sldId id="266" r:id="rId76"/>
    <p:sldId id="267" r:id="rId77"/>
    <p:sldId id="268" r:id="rId78"/>
    <p:sldId id="269" r:id="rId79"/>
    <p:sldId id="257" r:id="rId80"/>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7" d="100"/>
          <a:sy n="57" d="100"/>
        </p:scale>
        <p:origin x="-1746" y="-32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3 Veri Yer Tutucusu"/>
          <p:cNvSpPr>
            <a:spLocks noGrp="1"/>
          </p:cNvSpPr>
          <p:nvPr>
            <p:ph type="dt" sz="half" idx="10"/>
          </p:nvPr>
        </p:nvSpPr>
        <p:spPr/>
        <p:txBody>
          <a:bodyPr/>
          <a:lstStyle/>
          <a:p>
            <a:fld id="{D9F75050-0E15-4C5B-92B0-66D068882F1F}" type="datetimeFigureOut">
              <a:rPr lang="tr-TR" smtClean="0"/>
              <a:pPr/>
              <a:t>16.11.2020</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Dikey Metin Yer Tutucusu"/>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D9F75050-0E15-4C5B-92B0-66D068882F1F}" type="datetimeFigureOut">
              <a:rPr lang="tr-TR" smtClean="0"/>
              <a:pPr/>
              <a:t>16.11.2020</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D9F75050-0E15-4C5B-92B0-66D068882F1F}" type="datetimeFigureOut">
              <a:rPr lang="tr-TR" smtClean="0"/>
              <a:pPr/>
              <a:t>16.11.2020</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10"/>
          </p:nvPr>
        </p:nvSpPr>
        <p:spPr/>
        <p:txBody>
          <a:bodyPr/>
          <a:lstStyle/>
          <a:p>
            <a:fld id="{D9F75050-0E15-4C5B-92B0-66D068882F1F}" type="datetimeFigureOut">
              <a:rPr lang="tr-TR" smtClean="0"/>
              <a:pPr/>
              <a:t>16.11.2020</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3 Veri Yer Tutucusu"/>
          <p:cNvSpPr>
            <a:spLocks noGrp="1"/>
          </p:cNvSpPr>
          <p:nvPr>
            <p:ph type="dt" sz="half" idx="10"/>
          </p:nvPr>
        </p:nvSpPr>
        <p:spPr/>
        <p:txBody>
          <a:bodyPr/>
          <a:lstStyle/>
          <a:p>
            <a:fld id="{D9F75050-0E15-4C5B-92B0-66D068882F1F}" type="datetimeFigureOut">
              <a:rPr lang="tr-TR" smtClean="0"/>
              <a:pPr/>
              <a:t>16.11.2020</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Veri Yer Tutucusu"/>
          <p:cNvSpPr>
            <a:spLocks noGrp="1"/>
          </p:cNvSpPr>
          <p:nvPr>
            <p:ph type="dt" sz="half" idx="10"/>
          </p:nvPr>
        </p:nvSpPr>
        <p:spPr/>
        <p:txBody>
          <a:bodyPr/>
          <a:lstStyle/>
          <a:p>
            <a:fld id="{D9F75050-0E15-4C5B-92B0-66D068882F1F}" type="datetimeFigureOut">
              <a:rPr lang="tr-TR" smtClean="0"/>
              <a:pPr/>
              <a:t>16.11.2020</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smtClean="0"/>
              <a:t>Asıl başlık stili için tıklatın</a:t>
            </a:r>
            <a:endParaRPr lang="tr-T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6 Veri Yer Tutucusu"/>
          <p:cNvSpPr>
            <a:spLocks noGrp="1"/>
          </p:cNvSpPr>
          <p:nvPr>
            <p:ph type="dt" sz="half" idx="10"/>
          </p:nvPr>
        </p:nvSpPr>
        <p:spPr/>
        <p:txBody>
          <a:bodyPr/>
          <a:lstStyle/>
          <a:p>
            <a:fld id="{D9F75050-0E15-4C5B-92B0-66D068882F1F}" type="datetimeFigureOut">
              <a:rPr lang="tr-TR" smtClean="0"/>
              <a:pPr/>
              <a:t>16.11.2020</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Veri Yer Tutucusu"/>
          <p:cNvSpPr>
            <a:spLocks noGrp="1"/>
          </p:cNvSpPr>
          <p:nvPr>
            <p:ph type="dt" sz="half" idx="10"/>
          </p:nvPr>
        </p:nvSpPr>
        <p:spPr/>
        <p:txBody>
          <a:bodyPr/>
          <a:lstStyle/>
          <a:p>
            <a:fld id="{D9F75050-0E15-4C5B-92B0-66D068882F1F}" type="datetimeFigureOut">
              <a:rPr lang="tr-TR" smtClean="0"/>
              <a:pPr/>
              <a:t>16.11.2020</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D9F75050-0E15-4C5B-92B0-66D068882F1F}" type="datetimeFigureOut">
              <a:rPr lang="tr-TR" smtClean="0"/>
              <a:pPr/>
              <a:t>16.11.2020</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D9F75050-0E15-4C5B-92B0-66D068882F1F}" type="datetimeFigureOut">
              <a:rPr lang="tr-TR" smtClean="0"/>
              <a:pPr/>
              <a:t>16.11.2020</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4 Veri Yer Tutucusu"/>
          <p:cNvSpPr>
            <a:spLocks noGrp="1"/>
          </p:cNvSpPr>
          <p:nvPr>
            <p:ph type="dt" sz="half" idx="10"/>
          </p:nvPr>
        </p:nvSpPr>
        <p:spPr/>
        <p:txBody>
          <a:bodyPr/>
          <a:lstStyle/>
          <a:p>
            <a:fld id="{D9F75050-0E15-4C5B-92B0-66D068882F1F}" type="datetimeFigureOut">
              <a:rPr lang="tr-TR" smtClean="0"/>
              <a:pPr/>
              <a:t>16.11.2020</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Başlık Yer Tutucusu"/>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2 Metin Yer Tutucusu"/>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Veri Yer Tutucusu"/>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75050-0E15-4C5B-92B0-66D068882F1F}" type="datetimeFigureOut">
              <a:rPr lang="tr-TR" smtClean="0"/>
              <a:pPr/>
              <a:t>16.11.2020</a:t>
            </a:fld>
            <a:endParaRPr lang="tr-TR"/>
          </a:p>
        </p:txBody>
      </p:sp>
      <p:sp>
        <p:nvSpPr>
          <p:cNvPr id="5" name="4 Altbilgi Yer Tutucusu"/>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5 Slayt Numarası Yer Tutucusu"/>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EFA8C-F947-479F-BE07-76B6B3F80BF1}" type="slidenum">
              <a:rPr lang="tr-TR" smtClean="0"/>
              <a:pPr/>
              <a:t>‹#›</a:t>
            </a:fld>
            <a:endParaRPr lang="tr-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ayansan.com/ghs-clp-duzenlemesi" TargetMode="External"/><Relationship Id="rId2" Type="http://schemas.openxmlformats.org/officeDocument/2006/relationships/hyperlink" Target="http://www.ayansan.com/guvenlik-bilgi-formu"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hyperlink" Target="https://www.google.com.tr/url?sa=i&amp;rct=j&amp;q=&amp;esrc=s&amp;source=images&amp;cd=&amp;cad=rja&amp;uact=8&amp;ved=0ahUKEwi63qyH1ebXAhWP_aQKHcz2DE8QjRwIBw&amp;url=https://www.memurlar.net/haber/396111/kimyasal-maddelerle-calismalarda-saglik-ve-guvenlik-onlemleri-hakkinda-yonetmelik.html&amp;psig=AOvVaw2UmbOianaZ6eMJOovWXnDs&amp;ust=1512143808792828"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a:xfrm>
            <a:off x="611560" y="1196752"/>
            <a:ext cx="7772400" cy="1470025"/>
          </a:xfrm>
        </p:spPr>
        <p:txBody>
          <a:bodyPr>
            <a:normAutofit fontScale="90000"/>
          </a:bodyPr>
          <a:lstStyle/>
          <a:p>
            <a:r>
              <a:rPr lang="tr-TR" sz="4800" b="1" dirty="0" smtClean="0"/>
              <a:t>KİMYASAL RİSK ETMENLERİ</a:t>
            </a:r>
            <a:r>
              <a:rPr lang="tr-TR" dirty="0" smtClean="0"/>
              <a:t/>
            </a:r>
            <a:br>
              <a:rPr lang="tr-TR" dirty="0" smtClean="0"/>
            </a:br>
            <a:endParaRPr lang="tr-TR" dirty="0"/>
          </a:p>
        </p:txBody>
      </p:sp>
      <p:pic>
        <p:nvPicPr>
          <p:cNvPr id="1026" name="Picture 2"/>
          <p:cNvPicPr>
            <a:picLocks noChangeAspect="1" noChangeArrowheads="1"/>
          </p:cNvPicPr>
          <p:nvPr/>
        </p:nvPicPr>
        <p:blipFill>
          <a:blip r:embed="rId2" cstate="print"/>
          <a:srcRect/>
          <a:stretch>
            <a:fillRect/>
          </a:stretch>
        </p:blipFill>
        <p:spPr bwMode="auto">
          <a:xfrm>
            <a:off x="2987824" y="2765661"/>
            <a:ext cx="6156176" cy="41197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endParaRPr lang="tr-TR"/>
          </a:p>
        </p:txBody>
      </p:sp>
      <p:pic>
        <p:nvPicPr>
          <p:cNvPr id="7170" name="Picture 2"/>
          <p:cNvPicPr>
            <a:picLocks noChangeAspect="1" noChangeArrowheads="1"/>
          </p:cNvPicPr>
          <p:nvPr/>
        </p:nvPicPr>
        <p:blipFill>
          <a:blip r:embed="rId2" cstate="print"/>
          <a:srcRect/>
          <a:stretch>
            <a:fillRect/>
          </a:stretch>
        </p:blipFill>
        <p:spPr bwMode="auto">
          <a:xfrm>
            <a:off x="91732" y="404663"/>
            <a:ext cx="8960535" cy="604867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332656"/>
            <a:ext cx="8229600" cy="1143000"/>
          </a:xfrm>
        </p:spPr>
        <p:txBody>
          <a:bodyPr>
            <a:normAutofit fontScale="90000"/>
          </a:bodyPr>
          <a:lstStyle/>
          <a:p>
            <a:r>
              <a:rPr lang="tr-TR" sz="3100" dirty="0" smtClean="0"/>
              <a:t/>
            </a:r>
            <a:br>
              <a:rPr lang="tr-TR" sz="3100" dirty="0" smtClean="0"/>
            </a:br>
            <a:r>
              <a:rPr lang="tr-TR" sz="3100" dirty="0" smtClean="0">
                <a:solidFill>
                  <a:srgbClr val="FF0000"/>
                </a:solidFill>
              </a:rPr>
              <a:t>ULUSLARARASI ÇALIŞMA ÖRGÜTÜ (ILO)</a:t>
            </a:r>
            <a:br>
              <a:rPr lang="tr-TR" sz="3100" dirty="0" smtClean="0">
                <a:solidFill>
                  <a:srgbClr val="FF0000"/>
                </a:solidFill>
              </a:rPr>
            </a:br>
            <a:r>
              <a:rPr lang="tr-TR" sz="2200" dirty="0" smtClean="0">
                <a:solidFill>
                  <a:srgbClr val="FF0000"/>
                </a:solidFill>
              </a:rPr>
              <a:t> </a:t>
            </a:r>
            <a:r>
              <a:rPr lang="tr-TR" sz="2200" dirty="0" smtClean="0"/>
              <a:t>KİMYASALLARIN KULLANIMINDA GÜVENLİK HAKKINDA 170 NO’LU SÖZLEŞME-1990 </a:t>
            </a:r>
            <a:br>
              <a:rPr lang="tr-TR" sz="2200" dirty="0" smtClean="0"/>
            </a:br>
            <a:r>
              <a:rPr lang="tr-TR" sz="2200" dirty="0" smtClean="0"/>
              <a:t>KİMYASALLARIN KULLANIMINDA GÜVENLİK HAKKINDA 177 NO’LU TAVSİYE KARARI </a:t>
            </a:r>
            <a:endParaRPr lang="tr-TR" sz="2200"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319310" y="2322402"/>
            <a:ext cx="8429154" cy="45629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0242" name="Picture 2"/>
          <p:cNvPicPr>
            <a:picLocks noGrp="1" noChangeAspect="1" noChangeArrowheads="1"/>
          </p:cNvPicPr>
          <p:nvPr>
            <p:ph idx="1"/>
          </p:nvPr>
        </p:nvPicPr>
        <p:blipFill>
          <a:blip r:embed="rId2" cstate="print"/>
          <a:srcRect/>
          <a:stretch>
            <a:fillRect/>
          </a:stretch>
        </p:blipFill>
        <p:spPr bwMode="auto">
          <a:xfrm>
            <a:off x="74977" y="620688"/>
            <a:ext cx="8756145" cy="56886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
            </a:r>
            <a:br>
              <a:rPr lang="tr-TR" dirty="0" smtClean="0"/>
            </a:br>
            <a:r>
              <a:rPr lang="tr-TR" dirty="0" smtClean="0"/>
              <a:t>ÜLKEMİZDEKİ BAZI KİMYASAL KAZALAR</a:t>
            </a:r>
            <a:br>
              <a:rPr lang="tr-TR" dirty="0" smtClean="0"/>
            </a:br>
            <a:endParaRPr lang="tr-TR" dirty="0"/>
          </a:p>
        </p:txBody>
      </p:sp>
      <p:sp>
        <p:nvSpPr>
          <p:cNvPr id="3" name="2 İçerik Yer Tutucusu"/>
          <p:cNvSpPr>
            <a:spLocks noGrp="1"/>
          </p:cNvSpPr>
          <p:nvPr>
            <p:ph idx="1"/>
          </p:nvPr>
        </p:nvSpPr>
        <p:spPr/>
        <p:txBody>
          <a:bodyPr>
            <a:normAutofit/>
          </a:bodyPr>
          <a:lstStyle/>
          <a:p>
            <a:r>
              <a:rPr lang="es-ES" dirty="0" smtClean="0"/>
              <a:t>Kimya Deposu Yangın ve Patlamaları• </a:t>
            </a:r>
          </a:p>
          <a:p>
            <a:r>
              <a:rPr lang="tr-TR" dirty="0" smtClean="0"/>
              <a:t>İstanbul Tuzla LMA </a:t>
            </a:r>
            <a:r>
              <a:rPr lang="tr-TR" dirty="0" err="1" smtClean="0"/>
              <a:t>Fab</a:t>
            </a:r>
            <a:r>
              <a:rPr lang="tr-TR" dirty="0" smtClean="0"/>
              <a:t>. Reaktör Patlaması(Reçine üreten </a:t>
            </a:r>
            <a:r>
              <a:rPr lang="tr-TR" dirty="0" err="1" smtClean="0"/>
              <a:t>reakörün</a:t>
            </a:r>
            <a:r>
              <a:rPr lang="tr-TR" dirty="0" smtClean="0"/>
              <a:t> patlaması)• </a:t>
            </a:r>
          </a:p>
          <a:p>
            <a:r>
              <a:rPr lang="tr-TR" dirty="0" smtClean="0"/>
              <a:t>İstanbul </a:t>
            </a:r>
            <a:r>
              <a:rPr lang="tr-TR" dirty="0" err="1" smtClean="0"/>
              <a:t>Başakşehir</a:t>
            </a:r>
            <a:r>
              <a:rPr lang="tr-TR" dirty="0" smtClean="0"/>
              <a:t> Saf Kimya Yangını </a:t>
            </a:r>
          </a:p>
          <a:p>
            <a:r>
              <a:rPr lang="tr-TR" dirty="0" smtClean="0"/>
              <a:t>Gaziantep </a:t>
            </a:r>
            <a:r>
              <a:rPr lang="tr-TR" dirty="0" err="1" smtClean="0"/>
              <a:t>Allen</a:t>
            </a:r>
            <a:r>
              <a:rPr lang="tr-TR" dirty="0" smtClean="0"/>
              <a:t> Kimya Yangını </a:t>
            </a:r>
          </a:p>
          <a:p>
            <a:r>
              <a:rPr lang="tr-TR" dirty="0" smtClean="0"/>
              <a:t>Gebze Boya Fabrikası Yangını </a:t>
            </a:r>
          </a:p>
          <a:p>
            <a:r>
              <a:rPr lang="tr-TR" dirty="0" smtClean="0"/>
              <a:t>İst. Tuzla Kayalar Kimya Boya </a:t>
            </a:r>
            <a:r>
              <a:rPr lang="tr-TR" dirty="0" err="1" smtClean="0"/>
              <a:t>Fab</a:t>
            </a:r>
            <a:r>
              <a:rPr lang="tr-TR" dirty="0" smtClean="0"/>
              <a:t>. Yangını </a:t>
            </a:r>
            <a:endParaRPr lang="tr-T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611560" y="2420888"/>
            <a:ext cx="8229600" cy="1143000"/>
          </a:xfrm>
        </p:spPr>
        <p:txBody>
          <a:bodyPr>
            <a:normAutofit fontScale="90000"/>
          </a:bodyPr>
          <a:lstStyle/>
          <a:p>
            <a:pPr algn="l"/>
            <a:r>
              <a:rPr lang="tr-TR" dirty="0" smtClean="0"/>
              <a:t/>
            </a:r>
            <a:br>
              <a:rPr lang="tr-TR" dirty="0" smtClean="0"/>
            </a:br>
            <a:r>
              <a:rPr lang="tr-TR" sz="4000" b="1" dirty="0" smtClean="0"/>
              <a:t>Bir kimyasalın risk değerlendirmesi başlıca 4 basamakta yapılır: </a:t>
            </a:r>
            <a:br>
              <a:rPr lang="tr-TR" sz="4000" b="1" dirty="0" smtClean="0"/>
            </a:br>
            <a:r>
              <a:rPr lang="tr-TR" sz="4000" b="1" dirty="0" smtClean="0"/>
              <a:t/>
            </a:r>
            <a:br>
              <a:rPr lang="tr-TR" sz="4000" b="1" dirty="0" smtClean="0"/>
            </a:br>
            <a:r>
              <a:rPr lang="tr-TR" sz="3600" dirty="0" smtClean="0"/>
              <a:t>1.</a:t>
            </a:r>
            <a:r>
              <a:rPr lang="tr-TR" sz="3600" dirty="0" err="1" smtClean="0"/>
              <a:t>Toksisitenin</a:t>
            </a:r>
            <a:r>
              <a:rPr lang="tr-TR" sz="3600" dirty="0" smtClean="0"/>
              <a:t> değerlendirilmesi </a:t>
            </a:r>
            <a:br>
              <a:rPr lang="tr-TR" sz="3600" dirty="0" smtClean="0"/>
            </a:br>
            <a:r>
              <a:rPr lang="tr-TR" sz="3600" dirty="0" smtClean="0"/>
              <a:t>2.Doz-cevap ilişkisinin belirlenmesi </a:t>
            </a:r>
            <a:br>
              <a:rPr lang="tr-TR" sz="3600" dirty="0" smtClean="0"/>
            </a:br>
            <a:r>
              <a:rPr lang="tr-TR" sz="3600" dirty="0" smtClean="0"/>
              <a:t>3.</a:t>
            </a:r>
            <a:r>
              <a:rPr lang="tr-TR" sz="3600" dirty="0" err="1" smtClean="0"/>
              <a:t>Maruziyetin</a:t>
            </a:r>
            <a:r>
              <a:rPr lang="tr-TR" sz="3600" dirty="0" smtClean="0"/>
              <a:t> belirlenmesi </a:t>
            </a:r>
            <a:br>
              <a:rPr lang="tr-TR" sz="3600" dirty="0" smtClean="0"/>
            </a:br>
            <a:r>
              <a:rPr lang="tr-TR" sz="3600" dirty="0" smtClean="0"/>
              <a:t>4.Risk </a:t>
            </a:r>
            <a:r>
              <a:rPr lang="tr-TR" sz="3600" dirty="0" err="1" smtClean="0"/>
              <a:t>karekterizasyonu</a:t>
            </a:r>
            <a:r>
              <a:rPr lang="tr-TR" sz="3600" dirty="0" smtClean="0"/>
              <a:t> </a:t>
            </a:r>
            <a:br>
              <a:rPr lang="tr-TR" sz="3600" dirty="0" smtClean="0"/>
            </a:br>
            <a:endParaRPr lang="tr-TR" sz="4000"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4557712" y="3825081"/>
            <a:ext cx="28575" cy="7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1266" name="Picture 2"/>
          <p:cNvPicPr>
            <a:picLocks noGrp="1" noChangeAspect="1" noChangeArrowheads="1"/>
          </p:cNvPicPr>
          <p:nvPr>
            <p:ph idx="1"/>
          </p:nvPr>
        </p:nvPicPr>
        <p:blipFill>
          <a:blip r:embed="rId2" cstate="print"/>
          <a:srcRect/>
          <a:stretch>
            <a:fillRect/>
          </a:stretch>
        </p:blipFill>
        <p:spPr bwMode="auto">
          <a:xfrm>
            <a:off x="484607" y="404664"/>
            <a:ext cx="8202074" cy="571118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476672"/>
            <a:ext cx="8229600" cy="1143000"/>
          </a:xfrm>
        </p:spPr>
        <p:txBody>
          <a:bodyPr>
            <a:normAutofit fontScale="90000"/>
          </a:bodyPr>
          <a:lstStyle/>
          <a:p>
            <a:r>
              <a:rPr lang="tr-TR" sz="3600" b="1" dirty="0" smtClean="0">
                <a:solidFill>
                  <a:srgbClr val="FF0000"/>
                </a:solidFill>
                <a:latin typeface="Bookman Old Style" pitchFamily="18" charset="0"/>
              </a:rPr>
              <a:t>MARUZ KALAN KİŞİNİN FİZYOLOJİK ÖZELLİKLERİ </a:t>
            </a:r>
            <a:r>
              <a:rPr lang="tr-TR" dirty="0" smtClean="0"/>
              <a:t/>
            </a:r>
            <a:br>
              <a:rPr lang="tr-TR" dirty="0" smtClean="0"/>
            </a:br>
            <a:endParaRPr lang="tr-TR" dirty="0"/>
          </a:p>
        </p:txBody>
      </p:sp>
      <p:pic>
        <p:nvPicPr>
          <p:cNvPr id="12290" name="Picture 2"/>
          <p:cNvPicPr>
            <a:picLocks noGrp="1" noChangeAspect="1" noChangeArrowheads="1"/>
          </p:cNvPicPr>
          <p:nvPr>
            <p:ph idx="1"/>
          </p:nvPr>
        </p:nvPicPr>
        <p:blipFill>
          <a:blip r:embed="rId2" cstate="print"/>
          <a:srcRect/>
          <a:stretch>
            <a:fillRect/>
          </a:stretch>
        </p:blipFill>
        <p:spPr bwMode="auto">
          <a:xfrm>
            <a:off x="-11952" y="1700808"/>
            <a:ext cx="9191750" cy="36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r>
              <a:rPr lang="tr-TR" sz="3200" b="1" dirty="0" smtClean="0">
                <a:solidFill>
                  <a:srgbClr val="FF0000"/>
                </a:solidFill>
                <a:latin typeface="Bookman Old Style" pitchFamily="18" charset="0"/>
              </a:rPr>
              <a:t>MARUZ KALAN KİŞİNİN FİZYOLOJİK ÖZELLİKLERİ</a:t>
            </a:r>
            <a:endParaRPr lang="tr-TR" sz="3200" dirty="0"/>
          </a:p>
        </p:txBody>
      </p:sp>
      <p:pic>
        <p:nvPicPr>
          <p:cNvPr id="13314" name="Picture 2"/>
          <p:cNvPicPr>
            <a:picLocks noGrp="1" noChangeAspect="1" noChangeArrowheads="1"/>
          </p:cNvPicPr>
          <p:nvPr>
            <p:ph idx="1"/>
          </p:nvPr>
        </p:nvPicPr>
        <p:blipFill>
          <a:blip r:embed="rId2" cstate="print"/>
          <a:srcRect/>
          <a:stretch>
            <a:fillRect/>
          </a:stretch>
        </p:blipFill>
        <p:spPr bwMode="auto">
          <a:xfrm>
            <a:off x="26197" y="2276872"/>
            <a:ext cx="9117803" cy="20882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4338" name="Picture 2"/>
          <p:cNvPicPr>
            <a:picLocks noGrp="1" noChangeAspect="1" noChangeArrowheads="1"/>
          </p:cNvPicPr>
          <p:nvPr>
            <p:ph idx="1"/>
          </p:nvPr>
        </p:nvPicPr>
        <p:blipFill>
          <a:blip r:embed="rId2" cstate="print"/>
          <a:srcRect/>
          <a:stretch>
            <a:fillRect/>
          </a:stretch>
        </p:blipFill>
        <p:spPr bwMode="auto">
          <a:xfrm>
            <a:off x="251323" y="764704"/>
            <a:ext cx="8624958" cy="5544616"/>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cstate="print"/>
          <a:srcRect/>
          <a:stretch>
            <a:fillRect/>
          </a:stretch>
        </p:blipFill>
        <p:spPr bwMode="auto">
          <a:xfrm>
            <a:off x="430734" y="426894"/>
            <a:ext cx="8120306" cy="5882426"/>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0"/>
            <a:ext cx="8229600" cy="1143000"/>
          </a:xfrm>
        </p:spPr>
        <p:txBody>
          <a:bodyPr>
            <a:normAutofit fontScale="90000"/>
          </a:bodyPr>
          <a:lstStyle/>
          <a:p>
            <a:pPr algn="l"/>
            <a:r>
              <a:rPr lang="tr-TR" dirty="0" smtClean="0"/>
              <a:t/>
            </a:r>
            <a:br>
              <a:rPr lang="tr-TR" dirty="0" smtClean="0"/>
            </a:br>
            <a:r>
              <a:rPr lang="tr-TR" sz="4000" b="1" dirty="0" smtClean="0"/>
              <a:t>İşyerinde sağlığı olumsuz etkileyebilecek kimyasal risk etmenleri: </a:t>
            </a:r>
            <a:endParaRPr lang="tr-TR" sz="4000" b="1" dirty="0"/>
          </a:p>
        </p:txBody>
      </p:sp>
      <p:sp>
        <p:nvSpPr>
          <p:cNvPr id="3" name="2 İçerik Yer Tutucusu"/>
          <p:cNvSpPr>
            <a:spLocks noGrp="1"/>
          </p:cNvSpPr>
          <p:nvPr>
            <p:ph idx="1"/>
          </p:nvPr>
        </p:nvSpPr>
        <p:spPr>
          <a:xfrm>
            <a:off x="395536" y="1268760"/>
            <a:ext cx="8229600" cy="4525963"/>
          </a:xfrm>
        </p:spPr>
        <p:txBody>
          <a:bodyPr>
            <a:normAutofit/>
          </a:bodyPr>
          <a:lstStyle/>
          <a:p>
            <a:endParaRPr lang="tr-TR" dirty="0" smtClean="0"/>
          </a:p>
          <a:p>
            <a:endParaRPr lang="tr-TR" dirty="0" smtClean="0"/>
          </a:p>
          <a:p>
            <a:r>
              <a:rPr lang="tr-TR" dirty="0" smtClean="0"/>
              <a:t>Gaz, buhar ve dumanlar </a:t>
            </a:r>
          </a:p>
          <a:p>
            <a:r>
              <a:rPr lang="tr-TR" dirty="0" smtClean="0"/>
              <a:t>Kaynak çeşitleri ve gazları </a:t>
            </a:r>
          </a:p>
          <a:p>
            <a:pPr>
              <a:buNone/>
            </a:pPr>
            <a:r>
              <a:rPr lang="tr-TR" dirty="0" smtClean="0"/>
              <a:t>•  </a:t>
            </a:r>
            <a:r>
              <a:rPr lang="tr-TR" dirty="0" err="1" smtClean="0"/>
              <a:t>Solventler</a:t>
            </a:r>
            <a:r>
              <a:rPr lang="tr-TR" dirty="0" smtClean="0"/>
              <a:t>, asit ve bazlar, metaller ve tuzlar </a:t>
            </a:r>
          </a:p>
          <a:p>
            <a:pPr>
              <a:buNone/>
            </a:pPr>
            <a:r>
              <a:rPr lang="tr-TR" dirty="0" smtClean="0"/>
              <a:t>•   </a:t>
            </a:r>
            <a:r>
              <a:rPr lang="tr-TR" dirty="0" err="1" smtClean="0"/>
              <a:t>Pestisitler</a:t>
            </a:r>
            <a:r>
              <a:rPr lang="tr-TR" dirty="0" smtClean="0"/>
              <a:t> </a:t>
            </a:r>
          </a:p>
          <a:p>
            <a:endParaRPr lang="tr-T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539552" y="3356992"/>
            <a:ext cx="8229600" cy="1143000"/>
          </a:xfrm>
        </p:spPr>
        <p:txBody>
          <a:bodyPr/>
          <a:lstStyle/>
          <a:p>
            <a:endParaRPr lang="tr-TR" dirty="0">
              <a:latin typeface="+mn-lt"/>
            </a:endParaRPr>
          </a:p>
        </p:txBody>
      </p:sp>
      <p:pic>
        <p:nvPicPr>
          <p:cNvPr id="16386" name="Picture 2"/>
          <p:cNvPicPr>
            <a:picLocks noGrp="1" noChangeAspect="1" noChangeArrowheads="1"/>
          </p:cNvPicPr>
          <p:nvPr>
            <p:ph idx="1"/>
          </p:nvPr>
        </p:nvPicPr>
        <p:blipFill>
          <a:blip r:embed="rId2" cstate="print"/>
          <a:srcRect/>
          <a:stretch>
            <a:fillRect/>
          </a:stretch>
        </p:blipFill>
        <p:spPr bwMode="auto">
          <a:xfrm>
            <a:off x="1187624" y="404664"/>
            <a:ext cx="6781800" cy="2257425"/>
          </a:xfrm>
          <a:prstGeom prst="rect">
            <a:avLst/>
          </a:prstGeom>
          <a:noFill/>
          <a:ln w="9525">
            <a:noFill/>
            <a:miter lim="800000"/>
            <a:headEnd/>
            <a:tailEnd/>
          </a:ln>
        </p:spPr>
      </p:pic>
      <p:pic>
        <p:nvPicPr>
          <p:cNvPr id="16387" name="Picture 3"/>
          <p:cNvPicPr>
            <a:picLocks noChangeAspect="1" noChangeArrowheads="1"/>
          </p:cNvPicPr>
          <p:nvPr/>
        </p:nvPicPr>
        <p:blipFill>
          <a:blip r:embed="rId3" cstate="print"/>
          <a:srcRect/>
          <a:stretch>
            <a:fillRect/>
          </a:stretch>
        </p:blipFill>
        <p:spPr bwMode="auto">
          <a:xfrm>
            <a:off x="69517" y="3284984"/>
            <a:ext cx="8966979" cy="208614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cstate="print"/>
          <a:srcRect/>
          <a:stretch>
            <a:fillRect/>
          </a:stretch>
        </p:blipFill>
        <p:spPr bwMode="auto">
          <a:xfrm>
            <a:off x="251520" y="0"/>
            <a:ext cx="8664677" cy="68580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8434" name="Picture 2"/>
          <p:cNvPicPr>
            <a:picLocks noGrp="1" noChangeAspect="1" noChangeArrowheads="1"/>
          </p:cNvPicPr>
          <p:nvPr>
            <p:ph idx="1"/>
          </p:nvPr>
        </p:nvPicPr>
        <p:blipFill>
          <a:blip r:embed="rId2" cstate="print"/>
          <a:srcRect/>
          <a:stretch>
            <a:fillRect/>
          </a:stretch>
        </p:blipFill>
        <p:spPr bwMode="auto">
          <a:xfrm>
            <a:off x="251520" y="404664"/>
            <a:ext cx="8511531" cy="5937523"/>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cstate="print"/>
          <a:srcRect/>
          <a:stretch>
            <a:fillRect/>
          </a:stretch>
        </p:blipFill>
        <p:spPr bwMode="auto">
          <a:xfrm>
            <a:off x="179512" y="908720"/>
            <a:ext cx="8712125" cy="46036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0482" name="Picture 2"/>
          <p:cNvPicPr>
            <a:picLocks noGrp="1" noChangeAspect="1" noChangeArrowheads="1"/>
          </p:cNvPicPr>
          <p:nvPr>
            <p:ph idx="1"/>
          </p:nvPr>
        </p:nvPicPr>
        <p:blipFill>
          <a:blip r:embed="rId2" cstate="print"/>
          <a:srcRect/>
          <a:stretch>
            <a:fillRect/>
          </a:stretch>
        </p:blipFill>
        <p:spPr bwMode="auto">
          <a:xfrm>
            <a:off x="155953" y="548680"/>
            <a:ext cx="8847698" cy="59766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1506" name="Picture 2"/>
          <p:cNvPicPr>
            <a:picLocks noGrp="1" noChangeAspect="1" noChangeArrowheads="1"/>
          </p:cNvPicPr>
          <p:nvPr>
            <p:ph idx="1"/>
          </p:nvPr>
        </p:nvPicPr>
        <p:blipFill>
          <a:blip r:embed="rId2" cstate="print"/>
          <a:srcRect/>
          <a:stretch>
            <a:fillRect/>
          </a:stretch>
        </p:blipFill>
        <p:spPr bwMode="auto">
          <a:xfrm>
            <a:off x="211153" y="620688"/>
            <a:ext cx="8542609" cy="5505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r>
              <a:rPr lang="tr-TR" sz="3600" b="1" dirty="0" smtClean="0"/>
              <a:t>SAĞLIK RİSKLERİNİN KONTROLÜ -İZLEME</a:t>
            </a:r>
            <a:endParaRPr lang="tr-TR" sz="3600" b="1" dirty="0"/>
          </a:p>
        </p:txBody>
      </p:sp>
      <p:pic>
        <p:nvPicPr>
          <p:cNvPr id="22530" name="Picture 2"/>
          <p:cNvPicPr>
            <a:picLocks noGrp="1" noChangeAspect="1" noChangeArrowheads="1"/>
          </p:cNvPicPr>
          <p:nvPr>
            <p:ph idx="1"/>
          </p:nvPr>
        </p:nvPicPr>
        <p:blipFill>
          <a:blip r:embed="rId2" cstate="print"/>
          <a:srcRect/>
          <a:stretch>
            <a:fillRect/>
          </a:stretch>
        </p:blipFill>
        <p:spPr bwMode="auto">
          <a:xfrm>
            <a:off x="395536" y="1772816"/>
            <a:ext cx="8349314" cy="36004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3554" name="Picture 2"/>
          <p:cNvPicPr>
            <a:picLocks noGrp="1" noChangeAspect="1" noChangeArrowheads="1"/>
          </p:cNvPicPr>
          <p:nvPr>
            <p:ph idx="1"/>
          </p:nvPr>
        </p:nvPicPr>
        <p:blipFill>
          <a:blip r:embed="rId2" cstate="print"/>
          <a:srcRect/>
          <a:stretch>
            <a:fillRect/>
          </a:stretch>
        </p:blipFill>
        <p:spPr bwMode="auto">
          <a:xfrm>
            <a:off x="395536" y="160856"/>
            <a:ext cx="8120267" cy="5626744"/>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b="1" dirty="0" smtClean="0">
                <a:solidFill>
                  <a:srgbClr val="FF0000"/>
                </a:solidFill>
              </a:rPr>
              <a:t>Kimyasalların Güvenlik Risklerini Etkileyen Faktörler</a:t>
            </a:r>
            <a:endParaRPr lang="tr-TR" b="1" dirty="0">
              <a:solidFill>
                <a:srgbClr val="FF0000"/>
              </a:solidFill>
            </a:endParaRPr>
          </a:p>
        </p:txBody>
      </p:sp>
      <p:pic>
        <p:nvPicPr>
          <p:cNvPr id="24578" name="Picture 2"/>
          <p:cNvPicPr>
            <a:picLocks noGrp="1" noChangeAspect="1" noChangeArrowheads="1"/>
          </p:cNvPicPr>
          <p:nvPr>
            <p:ph idx="1"/>
          </p:nvPr>
        </p:nvPicPr>
        <p:blipFill>
          <a:blip r:embed="rId2" cstate="print"/>
          <a:srcRect/>
          <a:stretch>
            <a:fillRect/>
          </a:stretch>
        </p:blipFill>
        <p:spPr bwMode="auto">
          <a:xfrm>
            <a:off x="370702" y="1484784"/>
            <a:ext cx="8395055" cy="4752528"/>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r>
              <a:rPr lang="tr-TR" sz="4000" b="1" dirty="0" smtClean="0">
                <a:solidFill>
                  <a:srgbClr val="FF0000"/>
                </a:solidFill>
              </a:rPr>
              <a:t>KİMYASAL RİSK ÖNLEMLERİ</a:t>
            </a:r>
            <a:endParaRPr lang="tr-TR" sz="4000" b="1" dirty="0">
              <a:solidFill>
                <a:srgbClr val="FF0000"/>
              </a:solidFill>
            </a:endParaRPr>
          </a:p>
        </p:txBody>
      </p:sp>
      <p:sp>
        <p:nvSpPr>
          <p:cNvPr id="3" name="2 İçerik Yer Tutucusu"/>
          <p:cNvSpPr>
            <a:spLocks noGrp="1"/>
          </p:cNvSpPr>
          <p:nvPr>
            <p:ph idx="1"/>
          </p:nvPr>
        </p:nvSpPr>
        <p:spPr/>
        <p:txBody>
          <a:bodyPr/>
          <a:lstStyle/>
          <a:p>
            <a:pPr marL="514350" indent="-514350">
              <a:buFont typeface="+mj-lt"/>
              <a:buAutoNum type="arabicPeriod"/>
            </a:pPr>
            <a:r>
              <a:rPr lang="tr-TR" b="1" dirty="0" smtClean="0"/>
              <a:t>Kaynakta,</a:t>
            </a:r>
          </a:p>
          <a:p>
            <a:pPr marL="514350" indent="-514350">
              <a:buFont typeface="+mj-lt"/>
              <a:buAutoNum type="arabicPeriod"/>
            </a:pPr>
            <a:r>
              <a:rPr lang="tr-TR" b="1" dirty="0" smtClean="0"/>
              <a:t>Ortamda,</a:t>
            </a:r>
          </a:p>
          <a:p>
            <a:pPr marL="514350" indent="-514350">
              <a:buFont typeface="+mj-lt"/>
              <a:buAutoNum type="arabicPeriod"/>
            </a:pPr>
            <a:r>
              <a:rPr lang="tr-TR" b="1" dirty="0" smtClean="0"/>
              <a:t>Kişiye yönelik </a:t>
            </a:r>
          </a:p>
          <a:p>
            <a:pPr>
              <a:buNone/>
            </a:pPr>
            <a:r>
              <a:rPr lang="tr-TR" dirty="0" smtClean="0"/>
              <a:t>olmak üzere sırasıyla 3 aşamada değerlendirilir.</a:t>
            </a:r>
          </a:p>
          <a:p>
            <a:endParaRPr lang="tr-TR" dirty="0" smtClean="0"/>
          </a:p>
          <a:p>
            <a:endParaRPr lang="tr-T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050" name="Picture 2"/>
          <p:cNvPicPr>
            <a:picLocks noGrp="1" noChangeAspect="1" noChangeArrowheads="1"/>
          </p:cNvPicPr>
          <p:nvPr>
            <p:ph idx="1"/>
          </p:nvPr>
        </p:nvPicPr>
        <p:blipFill>
          <a:blip r:embed="rId2" cstate="print"/>
          <a:srcRect/>
          <a:stretch>
            <a:fillRect/>
          </a:stretch>
        </p:blipFill>
        <p:spPr bwMode="auto">
          <a:xfrm>
            <a:off x="516114" y="260648"/>
            <a:ext cx="8253335" cy="58655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latin typeface="Comic Sans MS" pitchFamily="66" charset="0"/>
              </a:rPr>
              <a:t>Kullanılan maddenin değiştirilmesi</a:t>
            </a:r>
            <a:endParaRPr lang="tr-TR" dirty="0">
              <a:latin typeface="Comic Sans MS" pitchFamily="66" charset="0"/>
            </a:endParaRPr>
          </a:p>
        </p:txBody>
      </p:sp>
      <p:pic>
        <p:nvPicPr>
          <p:cNvPr id="25602" name="Picture 2"/>
          <p:cNvPicPr>
            <a:picLocks noGrp="1" noChangeAspect="1" noChangeArrowheads="1"/>
          </p:cNvPicPr>
          <p:nvPr>
            <p:ph idx="1"/>
          </p:nvPr>
        </p:nvPicPr>
        <p:blipFill>
          <a:blip r:embed="rId2" cstate="print"/>
          <a:srcRect/>
          <a:stretch>
            <a:fillRect/>
          </a:stretch>
        </p:blipFill>
        <p:spPr bwMode="auto">
          <a:xfrm>
            <a:off x="755576" y="1988839"/>
            <a:ext cx="7200800" cy="3368722"/>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a:bodyPr>
          <a:lstStyle/>
          <a:p>
            <a:pPr>
              <a:buFont typeface="Wingdings" pitchFamily="2" charset="2"/>
              <a:buChar char="v"/>
            </a:pPr>
            <a:r>
              <a:rPr lang="tr-TR" sz="3600" b="1" dirty="0" smtClean="0">
                <a:solidFill>
                  <a:schemeClr val="accent6">
                    <a:lumMod val="50000"/>
                  </a:schemeClr>
                </a:solidFill>
              </a:rPr>
              <a:t>İşlemin kapalı sisteme alınması</a:t>
            </a:r>
          </a:p>
          <a:p>
            <a:pPr>
              <a:buFont typeface="Wingdings" pitchFamily="2" charset="2"/>
              <a:buChar char="v"/>
            </a:pPr>
            <a:endParaRPr lang="tr-TR" sz="3600" b="1" dirty="0" smtClean="0">
              <a:solidFill>
                <a:schemeClr val="accent6">
                  <a:lumMod val="50000"/>
                </a:schemeClr>
              </a:solidFill>
            </a:endParaRPr>
          </a:p>
          <a:p>
            <a:pPr>
              <a:buFont typeface="Wingdings" pitchFamily="2" charset="2"/>
              <a:buChar char="v"/>
            </a:pPr>
            <a:r>
              <a:rPr lang="tr-TR" sz="3600" b="1" dirty="0" smtClean="0">
                <a:solidFill>
                  <a:schemeClr val="accent6">
                    <a:lumMod val="50000"/>
                  </a:schemeClr>
                </a:solidFill>
              </a:rPr>
              <a:t>Yerel </a:t>
            </a:r>
            <a:r>
              <a:rPr lang="tr-TR" sz="3600" b="1" dirty="0" err="1" smtClean="0">
                <a:solidFill>
                  <a:schemeClr val="accent6">
                    <a:lumMod val="50000"/>
                  </a:schemeClr>
                </a:solidFill>
              </a:rPr>
              <a:t>aspirasyon</a:t>
            </a:r>
            <a:r>
              <a:rPr lang="tr-TR" sz="3600" b="1" dirty="0" smtClean="0">
                <a:solidFill>
                  <a:schemeClr val="accent6">
                    <a:lumMod val="50000"/>
                  </a:schemeClr>
                </a:solidFill>
              </a:rPr>
              <a:t> sisteminin uygulanması</a:t>
            </a:r>
          </a:p>
          <a:p>
            <a:pPr>
              <a:buFont typeface="Wingdings" pitchFamily="2" charset="2"/>
              <a:buChar char="v"/>
            </a:pPr>
            <a:endParaRPr lang="tr-TR" sz="3600" b="1" dirty="0" smtClean="0">
              <a:solidFill>
                <a:schemeClr val="accent6">
                  <a:lumMod val="50000"/>
                </a:schemeClr>
              </a:solidFill>
            </a:endParaRPr>
          </a:p>
          <a:p>
            <a:pPr>
              <a:buFont typeface="Wingdings" pitchFamily="2" charset="2"/>
              <a:buChar char="v"/>
            </a:pPr>
            <a:r>
              <a:rPr lang="tr-TR" sz="3600" b="1" dirty="0" smtClean="0">
                <a:solidFill>
                  <a:schemeClr val="accent6">
                    <a:lumMod val="50000"/>
                  </a:schemeClr>
                </a:solidFill>
              </a:rPr>
              <a:t>Eğitim, KKD kullanımı</a:t>
            </a:r>
            <a:endParaRPr lang="tr-TR" sz="3600" b="1" dirty="0">
              <a:solidFill>
                <a:schemeClr val="accent6">
                  <a:lumMod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6626" name="Picture 2"/>
          <p:cNvPicPr>
            <a:picLocks noGrp="1" noChangeAspect="1" noChangeArrowheads="1"/>
          </p:cNvPicPr>
          <p:nvPr>
            <p:ph idx="1"/>
          </p:nvPr>
        </p:nvPicPr>
        <p:blipFill>
          <a:blip r:embed="rId2" cstate="print"/>
          <a:srcRect/>
          <a:stretch>
            <a:fillRect/>
          </a:stretch>
        </p:blipFill>
        <p:spPr bwMode="auto">
          <a:xfrm>
            <a:off x="432341" y="268522"/>
            <a:ext cx="7884075" cy="6112806"/>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8674" name="Picture 2"/>
          <p:cNvPicPr>
            <a:picLocks noGrp="1" noChangeAspect="1" noChangeArrowheads="1"/>
          </p:cNvPicPr>
          <p:nvPr>
            <p:ph idx="1"/>
          </p:nvPr>
        </p:nvPicPr>
        <p:blipFill>
          <a:blip r:embed="rId2" cstate="print"/>
          <a:srcRect/>
          <a:stretch>
            <a:fillRect/>
          </a:stretch>
        </p:blipFill>
        <p:spPr bwMode="auto">
          <a:xfrm>
            <a:off x="323529" y="188852"/>
            <a:ext cx="8456508" cy="5937312"/>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idx="1"/>
          </p:nvPr>
        </p:nvPicPr>
        <p:blipFill>
          <a:blip r:embed="rId2" cstate="print"/>
          <a:srcRect/>
          <a:stretch>
            <a:fillRect/>
          </a:stretch>
        </p:blipFill>
        <p:spPr bwMode="auto">
          <a:xfrm>
            <a:off x="141830" y="692696"/>
            <a:ext cx="8894666" cy="522788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Depolama</a:t>
            </a:r>
            <a:endParaRPr lang="tr-TR" dirty="0"/>
          </a:p>
        </p:txBody>
      </p:sp>
      <p:pic>
        <p:nvPicPr>
          <p:cNvPr id="30722" name="Picture 2"/>
          <p:cNvPicPr>
            <a:picLocks noGrp="1" noChangeAspect="1" noChangeArrowheads="1"/>
          </p:cNvPicPr>
          <p:nvPr>
            <p:ph idx="1"/>
          </p:nvPr>
        </p:nvPicPr>
        <p:blipFill>
          <a:blip r:embed="rId2" cstate="print"/>
          <a:srcRect/>
          <a:stretch>
            <a:fillRect/>
          </a:stretch>
        </p:blipFill>
        <p:spPr bwMode="auto">
          <a:xfrm>
            <a:off x="539553" y="1648619"/>
            <a:ext cx="8023574" cy="5062364"/>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1746" name="Picture 2"/>
          <p:cNvPicPr>
            <a:picLocks noGrp="1" noChangeAspect="1" noChangeArrowheads="1"/>
          </p:cNvPicPr>
          <p:nvPr>
            <p:ph idx="1"/>
          </p:nvPr>
        </p:nvPicPr>
        <p:blipFill>
          <a:blip r:embed="rId2" cstate="print"/>
          <a:srcRect/>
          <a:stretch>
            <a:fillRect/>
          </a:stretch>
        </p:blipFill>
        <p:spPr bwMode="auto">
          <a:xfrm>
            <a:off x="357752" y="188640"/>
            <a:ext cx="8230016" cy="6408712"/>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pic>
        <p:nvPicPr>
          <p:cNvPr id="32770" name="Picture 2"/>
          <p:cNvPicPr>
            <a:picLocks noChangeAspect="1" noChangeArrowheads="1"/>
          </p:cNvPicPr>
          <p:nvPr/>
        </p:nvPicPr>
        <p:blipFill>
          <a:blip r:embed="rId2" cstate="print"/>
          <a:srcRect/>
          <a:stretch>
            <a:fillRect/>
          </a:stretch>
        </p:blipFill>
        <p:spPr bwMode="auto">
          <a:xfrm>
            <a:off x="251520" y="260648"/>
            <a:ext cx="8596983" cy="1656184"/>
          </a:xfrm>
          <a:prstGeom prst="rect">
            <a:avLst/>
          </a:prstGeom>
          <a:noFill/>
          <a:ln w="9525">
            <a:noFill/>
            <a:miter lim="800000"/>
            <a:headEnd/>
            <a:tailEnd/>
          </a:ln>
        </p:spPr>
      </p:pic>
      <p:pic>
        <p:nvPicPr>
          <p:cNvPr id="32771" name="Picture 3"/>
          <p:cNvPicPr>
            <a:picLocks noGrp="1" noChangeAspect="1" noChangeArrowheads="1"/>
          </p:cNvPicPr>
          <p:nvPr>
            <p:ph idx="1"/>
          </p:nvPr>
        </p:nvPicPr>
        <p:blipFill>
          <a:blip r:embed="rId3" cstate="print"/>
          <a:srcRect/>
          <a:stretch>
            <a:fillRect/>
          </a:stretch>
        </p:blipFill>
        <p:spPr bwMode="auto">
          <a:xfrm>
            <a:off x="395536" y="2276872"/>
            <a:ext cx="8198109" cy="3968294"/>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solidFill>
                  <a:schemeClr val="accent6">
                    <a:lumMod val="50000"/>
                  </a:schemeClr>
                </a:solidFill>
              </a:rPr>
              <a:t>TEHLİKE SEMBOL ve İŞARETLERİ</a:t>
            </a:r>
            <a:endParaRPr lang="tr-TR" dirty="0"/>
          </a:p>
        </p:txBody>
      </p:sp>
      <p:sp>
        <p:nvSpPr>
          <p:cNvPr id="3" name="2 İçerik Yer Tutucusu"/>
          <p:cNvSpPr>
            <a:spLocks noGrp="1"/>
          </p:cNvSpPr>
          <p:nvPr>
            <p:ph idx="1"/>
          </p:nvPr>
        </p:nvSpPr>
        <p:spPr/>
        <p:txBody>
          <a:bodyPr>
            <a:normAutofit fontScale="70000" lnSpcReduction="20000"/>
          </a:bodyPr>
          <a:lstStyle/>
          <a:p>
            <a:r>
              <a:rPr lang="tr-TR" dirty="0" smtClean="0"/>
              <a:t>Sınıflandırma, Etiketleme ve </a:t>
            </a:r>
            <a:r>
              <a:rPr lang="tr-TR" b="1" dirty="0" smtClean="0"/>
              <a:t>Ambalajlama Yönetmeliği</a:t>
            </a:r>
            <a:r>
              <a:rPr lang="tr-TR" dirty="0" smtClean="0"/>
              <a:t> kriterleri AB ile uyumlu hale getiriliyor. Tüm kimyasal madde ve karışımlardaki Etiket ve </a:t>
            </a:r>
            <a:r>
              <a:rPr lang="tr-TR" i="1" dirty="0" smtClean="0">
                <a:hlinkClick r:id="rId2"/>
              </a:rPr>
              <a:t>Güvenlik Bilgi Formları (SDS/MSDS/GBF)</a:t>
            </a:r>
            <a:r>
              <a:rPr lang="tr-TR" i="1" dirty="0" smtClean="0"/>
              <a:t> </a:t>
            </a:r>
            <a:r>
              <a:rPr lang="tr-TR" b="1" dirty="0" smtClean="0"/>
              <a:t>sınıflandırma kriterleri</a:t>
            </a:r>
            <a:r>
              <a:rPr lang="tr-TR" dirty="0" smtClean="0"/>
              <a:t> değişmiştir. </a:t>
            </a:r>
            <a:r>
              <a:rPr lang="tr-TR" b="1" dirty="0" smtClean="0"/>
              <a:t>MADDELERİN VE KARIŞIMLARIN SINIFLANDIRILMASI, ETİKETLENMESİ VE AMBALAJLANMASI HAKKINDA YÖNETMELİK</a:t>
            </a:r>
            <a:r>
              <a:rPr lang="tr-TR" dirty="0" smtClean="0"/>
              <a:t> 11 Aralık 2013 Tarihli ve 28848 Sayılı Resmî Gazete (Mükerrer) (SEA 2013) de yayınlandı.</a:t>
            </a:r>
          </a:p>
          <a:p>
            <a:endParaRPr lang="tr-TR" dirty="0" smtClean="0"/>
          </a:p>
          <a:p>
            <a:r>
              <a:rPr lang="tr-TR" dirty="0" smtClean="0"/>
              <a:t>Bu </a:t>
            </a:r>
            <a:r>
              <a:rPr lang="tr-TR" dirty="0" smtClean="0"/>
              <a:t>yönetmelik ile güvenlik bilgi formlarının sınıflandırması değişmiş ve </a:t>
            </a:r>
            <a:r>
              <a:rPr lang="tr-TR" i="1" dirty="0" smtClean="0">
                <a:hlinkClick r:id="rId3"/>
              </a:rPr>
              <a:t>CLP/GHS</a:t>
            </a:r>
            <a:r>
              <a:rPr lang="tr-TR" dirty="0" smtClean="0"/>
              <a:t> sistemine uyumlu hale getirilmiştir. 11 Aralık 2013’ten önce eski yönetmeliğe (SAE 2008) göre sınıflandırılmış tüm güvenlik bilgi formlarının yeniden hazırlanması gerekmektedir.</a:t>
            </a:r>
          </a:p>
          <a:p>
            <a:endParaRPr lang="tr-T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sz="4000" dirty="0" smtClean="0">
                <a:solidFill>
                  <a:schemeClr val="accent6">
                    <a:lumMod val="50000"/>
                  </a:schemeClr>
                </a:solidFill>
              </a:rPr>
              <a:t>TEHLİKE SEMBOL ve </a:t>
            </a:r>
            <a:r>
              <a:rPr lang="tr-TR" sz="4000" dirty="0" smtClean="0">
                <a:solidFill>
                  <a:schemeClr val="accent6">
                    <a:lumMod val="50000"/>
                  </a:schemeClr>
                </a:solidFill>
              </a:rPr>
              <a:t>İŞARETLERİ</a:t>
            </a:r>
            <a:br>
              <a:rPr lang="tr-TR" sz="4000" dirty="0" smtClean="0">
                <a:solidFill>
                  <a:schemeClr val="accent6">
                    <a:lumMod val="50000"/>
                  </a:schemeClr>
                </a:solidFill>
              </a:rPr>
            </a:br>
            <a:r>
              <a:rPr lang="tr-TR" dirty="0" smtClean="0">
                <a:solidFill>
                  <a:schemeClr val="accent6">
                    <a:lumMod val="50000"/>
                  </a:schemeClr>
                </a:solidFill>
              </a:rPr>
              <a:t>eski</a:t>
            </a:r>
            <a:endParaRPr lang="tr-TR" dirty="0">
              <a:solidFill>
                <a:schemeClr val="accent6">
                  <a:lumMod val="50000"/>
                </a:schemeClr>
              </a:solidFill>
            </a:endParaRPr>
          </a:p>
        </p:txBody>
      </p:sp>
      <p:pic>
        <p:nvPicPr>
          <p:cNvPr id="33794" name="Picture 2"/>
          <p:cNvPicPr>
            <a:picLocks noGrp="1" noChangeAspect="1" noChangeArrowheads="1"/>
          </p:cNvPicPr>
          <p:nvPr>
            <p:ph idx="1"/>
          </p:nvPr>
        </p:nvPicPr>
        <p:blipFill>
          <a:blip r:embed="rId2" cstate="print"/>
          <a:srcRect/>
          <a:stretch>
            <a:fillRect/>
          </a:stretch>
        </p:blipFill>
        <p:spPr bwMode="auto">
          <a:xfrm>
            <a:off x="971600" y="1340767"/>
            <a:ext cx="7200800" cy="54497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323528" y="836712"/>
            <a:ext cx="8460127" cy="4857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95536" y="332656"/>
            <a:ext cx="8229600" cy="1143000"/>
          </a:xfrm>
        </p:spPr>
        <p:txBody>
          <a:bodyPr>
            <a:normAutofit fontScale="90000"/>
          </a:bodyPr>
          <a:lstStyle/>
          <a:p>
            <a:r>
              <a:rPr lang="tr-TR" sz="3200" dirty="0" smtClean="0">
                <a:solidFill>
                  <a:schemeClr val="accent6">
                    <a:lumMod val="50000"/>
                  </a:schemeClr>
                </a:solidFill>
              </a:rPr>
              <a:t>TEHLİKE SEMBOL ve </a:t>
            </a:r>
            <a:r>
              <a:rPr lang="tr-TR" sz="3200" dirty="0" smtClean="0">
                <a:solidFill>
                  <a:schemeClr val="accent6">
                    <a:lumMod val="50000"/>
                  </a:schemeClr>
                </a:solidFill>
              </a:rPr>
              <a:t>İŞARETLERİ</a:t>
            </a:r>
            <a:br>
              <a:rPr lang="tr-TR" sz="3200" dirty="0" smtClean="0">
                <a:solidFill>
                  <a:schemeClr val="accent6">
                    <a:lumMod val="50000"/>
                  </a:schemeClr>
                </a:solidFill>
              </a:rPr>
            </a:br>
            <a:r>
              <a:rPr lang="tr-TR" sz="3200" dirty="0" smtClean="0">
                <a:solidFill>
                  <a:schemeClr val="accent6">
                    <a:lumMod val="50000"/>
                  </a:schemeClr>
                </a:solidFill>
              </a:rPr>
              <a:t>Önemli Global </a:t>
            </a:r>
            <a:r>
              <a:rPr lang="tr-TR" sz="3200" dirty="0" err="1" smtClean="0">
                <a:solidFill>
                  <a:schemeClr val="accent6">
                    <a:lumMod val="50000"/>
                  </a:schemeClr>
                </a:solidFill>
              </a:rPr>
              <a:t>Harmonize</a:t>
            </a:r>
            <a:r>
              <a:rPr lang="tr-TR" sz="3200" dirty="0" smtClean="0">
                <a:solidFill>
                  <a:schemeClr val="accent6">
                    <a:lumMod val="50000"/>
                  </a:schemeClr>
                </a:solidFill>
              </a:rPr>
              <a:t> Sistem (GHS-Küresel Uyumlaştırılmış Sistem) sembolleri</a:t>
            </a:r>
            <a:br>
              <a:rPr lang="tr-TR" sz="3200" dirty="0" smtClean="0">
                <a:solidFill>
                  <a:schemeClr val="accent6">
                    <a:lumMod val="50000"/>
                  </a:schemeClr>
                </a:solidFill>
              </a:rPr>
            </a:br>
            <a:endParaRPr lang="tr-TR" sz="3200" dirty="0"/>
          </a:p>
        </p:txBody>
      </p:sp>
      <p:pic>
        <p:nvPicPr>
          <p:cNvPr id="89090" name="Picture 2"/>
          <p:cNvPicPr>
            <a:picLocks noChangeAspect="1" noChangeArrowheads="1"/>
          </p:cNvPicPr>
          <p:nvPr/>
        </p:nvPicPr>
        <p:blipFill>
          <a:blip r:embed="rId2" cstate="print"/>
          <a:srcRect/>
          <a:stretch>
            <a:fillRect/>
          </a:stretch>
        </p:blipFill>
        <p:spPr bwMode="auto">
          <a:xfrm>
            <a:off x="1043608" y="1679798"/>
            <a:ext cx="5695950" cy="398145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cstate="print"/>
          <a:srcRect/>
          <a:stretch>
            <a:fillRect/>
          </a:stretch>
        </p:blipFill>
        <p:spPr bwMode="auto">
          <a:xfrm>
            <a:off x="1624013" y="581025"/>
            <a:ext cx="5895975" cy="5695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print"/>
          <a:srcRect/>
          <a:stretch>
            <a:fillRect/>
          </a:stretch>
        </p:blipFill>
        <p:spPr bwMode="auto">
          <a:xfrm>
            <a:off x="1600200" y="533400"/>
            <a:ext cx="5943600" cy="57912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cstate="print"/>
          <a:srcRect/>
          <a:stretch>
            <a:fillRect/>
          </a:stretch>
        </p:blipFill>
        <p:spPr bwMode="auto">
          <a:xfrm>
            <a:off x="1624013" y="2486025"/>
            <a:ext cx="5895975" cy="188595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84"/>
            <a:ext cx="8229600" cy="1143000"/>
          </a:xfrm>
        </p:spPr>
        <p:txBody>
          <a:bodyPr>
            <a:normAutofit/>
          </a:bodyPr>
          <a:lstStyle/>
          <a:p>
            <a:r>
              <a:rPr lang="tr-TR" sz="3600" dirty="0" smtClean="0">
                <a:solidFill>
                  <a:schemeClr val="accent6">
                    <a:lumMod val="50000"/>
                  </a:schemeClr>
                </a:solidFill>
              </a:rPr>
              <a:t>TEHLİKE SEMBOL ve İŞARETLERİ</a:t>
            </a:r>
            <a:endParaRPr lang="tr-TR" sz="3600" dirty="0"/>
          </a:p>
        </p:txBody>
      </p:sp>
      <p:pic>
        <p:nvPicPr>
          <p:cNvPr id="1026" name="Picture 2" descr="https://www.ayansan.com/wp-content/uploads/2016/01/ghs2.jpg"/>
          <p:cNvPicPr>
            <a:picLocks noChangeAspect="1" noChangeArrowheads="1"/>
          </p:cNvPicPr>
          <p:nvPr/>
        </p:nvPicPr>
        <p:blipFill>
          <a:blip r:embed="rId2" cstate="print"/>
          <a:srcRect/>
          <a:stretch>
            <a:fillRect/>
          </a:stretch>
        </p:blipFill>
        <p:spPr bwMode="auto">
          <a:xfrm>
            <a:off x="1619673" y="907088"/>
            <a:ext cx="3240359" cy="5950912"/>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sz="4000" dirty="0" smtClean="0">
                <a:solidFill>
                  <a:schemeClr val="accent6">
                    <a:lumMod val="50000"/>
                  </a:schemeClr>
                </a:solidFill>
              </a:rPr>
              <a:t>TEHLİKE SEMBOL ve İŞARETLERİ</a:t>
            </a:r>
            <a:r>
              <a:rPr lang="tr-TR" dirty="0" smtClean="0">
                <a:solidFill>
                  <a:schemeClr val="accent6">
                    <a:lumMod val="50000"/>
                  </a:schemeClr>
                </a:solidFill>
              </a:rPr>
              <a:t/>
            </a:r>
            <a:br>
              <a:rPr lang="tr-TR" dirty="0" smtClean="0">
                <a:solidFill>
                  <a:schemeClr val="accent6">
                    <a:lumMod val="50000"/>
                  </a:schemeClr>
                </a:solidFill>
              </a:rPr>
            </a:br>
            <a:endParaRPr lang="tr-TR" dirty="0"/>
          </a:p>
        </p:txBody>
      </p:sp>
      <p:pic>
        <p:nvPicPr>
          <p:cNvPr id="87042" name="Picture 2" descr="zararlılık işaretleri"/>
          <p:cNvPicPr>
            <a:picLocks noChangeAspect="1" noChangeArrowheads="1"/>
          </p:cNvPicPr>
          <p:nvPr/>
        </p:nvPicPr>
        <p:blipFill>
          <a:blip r:embed="rId2" cstate="print"/>
          <a:srcRect/>
          <a:stretch>
            <a:fillRect/>
          </a:stretch>
        </p:blipFill>
        <p:spPr bwMode="auto">
          <a:xfrm>
            <a:off x="395536" y="1340768"/>
            <a:ext cx="8388424" cy="4759448"/>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sz="4000" dirty="0" smtClean="0">
                <a:solidFill>
                  <a:schemeClr val="accent6">
                    <a:lumMod val="50000"/>
                  </a:schemeClr>
                </a:solidFill>
              </a:rPr>
              <a:t>TEHLİKE SEMBOL ve İŞARETLERİ</a:t>
            </a:r>
            <a:r>
              <a:rPr lang="tr-TR" dirty="0" smtClean="0">
                <a:solidFill>
                  <a:schemeClr val="accent6">
                    <a:lumMod val="50000"/>
                  </a:schemeClr>
                </a:solidFill>
              </a:rPr>
              <a:t/>
            </a:r>
            <a:br>
              <a:rPr lang="tr-TR" dirty="0" smtClean="0">
                <a:solidFill>
                  <a:schemeClr val="accent6">
                    <a:lumMod val="50000"/>
                  </a:schemeClr>
                </a:solidFill>
              </a:rPr>
            </a:br>
            <a:endParaRPr lang="tr-TR" dirty="0"/>
          </a:p>
        </p:txBody>
      </p:sp>
      <p:pic>
        <p:nvPicPr>
          <p:cNvPr id="88066" name="Picture 2" descr="GBF"/>
          <p:cNvPicPr>
            <a:picLocks noChangeAspect="1" noChangeArrowheads="1"/>
          </p:cNvPicPr>
          <p:nvPr/>
        </p:nvPicPr>
        <p:blipFill>
          <a:blip r:embed="rId2" cstate="print"/>
          <a:srcRect/>
          <a:stretch>
            <a:fillRect/>
          </a:stretch>
        </p:blipFill>
        <p:spPr bwMode="auto">
          <a:xfrm>
            <a:off x="1927448" y="1412776"/>
            <a:ext cx="4876800" cy="5029201"/>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4818" name="Picture 2"/>
          <p:cNvPicPr>
            <a:picLocks noGrp="1" noChangeAspect="1" noChangeArrowheads="1"/>
          </p:cNvPicPr>
          <p:nvPr>
            <p:ph idx="1"/>
          </p:nvPr>
        </p:nvPicPr>
        <p:blipFill>
          <a:blip r:embed="rId2" cstate="print"/>
          <a:srcRect/>
          <a:stretch>
            <a:fillRect/>
          </a:stretch>
        </p:blipFill>
        <p:spPr bwMode="auto">
          <a:xfrm>
            <a:off x="114202" y="548680"/>
            <a:ext cx="8922294" cy="5760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solidFill>
                  <a:srgbClr val="C00000"/>
                </a:solidFill>
              </a:rPr>
              <a:t>GÜVENLİK İBARELERİ (ek-6)</a:t>
            </a:r>
            <a:endParaRPr lang="tr-TR" b="1" dirty="0">
              <a:solidFill>
                <a:srgbClr val="C00000"/>
              </a:solidFill>
            </a:endParaRPr>
          </a:p>
        </p:txBody>
      </p:sp>
      <p:pic>
        <p:nvPicPr>
          <p:cNvPr id="35842" name="Picture 2"/>
          <p:cNvPicPr>
            <a:picLocks noGrp="1" noChangeAspect="1" noChangeArrowheads="1"/>
          </p:cNvPicPr>
          <p:nvPr>
            <p:ph idx="1"/>
          </p:nvPr>
        </p:nvPicPr>
        <p:blipFill>
          <a:blip r:embed="rId2" cstate="print"/>
          <a:srcRect/>
          <a:stretch>
            <a:fillRect/>
          </a:stretch>
        </p:blipFill>
        <p:spPr bwMode="auto">
          <a:xfrm>
            <a:off x="611595" y="2132856"/>
            <a:ext cx="7930599" cy="3456384"/>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idx="1"/>
          </p:nvPr>
        </p:nvPicPr>
        <p:blipFill>
          <a:blip r:embed="rId2" cstate="print"/>
          <a:srcRect/>
          <a:stretch>
            <a:fillRect/>
          </a:stretch>
        </p:blipFill>
        <p:spPr bwMode="auto">
          <a:xfrm>
            <a:off x="496901" y="764704"/>
            <a:ext cx="8468100" cy="5241602"/>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467544" y="836712"/>
            <a:ext cx="7798559" cy="52218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solidFill>
                  <a:srgbClr val="C00000"/>
                </a:solidFill>
              </a:rPr>
              <a:t>KİMYASALLARIN ETİKETLENMESİ</a:t>
            </a:r>
            <a:endParaRPr lang="tr-TR" b="1" dirty="0">
              <a:solidFill>
                <a:srgbClr val="C00000"/>
              </a:solidFill>
            </a:endParaRPr>
          </a:p>
        </p:txBody>
      </p:sp>
      <p:pic>
        <p:nvPicPr>
          <p:cNvPr id="69634" name="Picture 2"/>
          <p:cNvPicPr>
            <a:picLocks noGrp="1" noChangeAspect="1" noChangeArrowheads="1"/>
          </p:cNvPicPr>
          <p:nvPr>
            <p:ph idx="1"/>
          </p:nvPr>
        </p:nvPicPr>
        <p:blipFill>
          <a:blip r:embed="rId2" cstate="print"/>
          <a:srcRect/>
          <a:stretch>
            <a:fillRect/>
          </a:stretch>
        </p:blipFill>
        <p:spPr bwMode="auto">
          <a:xfrm>
            <a:off x="0" y="1700809"/>
            <a:ext cx="5076075" cy="1944216"/>
          </a:xfrm>
          <a:prstGeom prst="rect">
            <a:avLst/>
          </a:prstGeom>
          <a:noFill/>
          <a:ln w="9525">
            <a:noFill/>
            <a:miter lim="800000"/>
            <a:headEnd/>
            <a:tailEnd/>
          </a:ln>
        </p:spPr>
      </p:pic>
      <p:pic>
        <p:nvPicPr>
          <p:cNvPr id="69635" name="Picture 3"/>
          <p:cNvPicPr>
            <a:picLocks noChangeAspect="1" noChangeArrowheads="1"/>
          </p:cNvPicPr>
          <p:nvPr/>
        </p:nvPicPr>
        <p:blipFill>
          <a:blip r:embed="rId3" cstate="print"/>
          <a:srcRect/>
          <a:stretch>
            <a:fillRect/>
          </a:stretch>
        </p:blipFill>
        <p:spPr bwMode="auto">
          <a:xfrm>
            <a:off x="3491880" y="3789040"/>
            <a:ext cx="5652120" cy="1732481"/>
          </a:xfrm>
          <a:prstGeom prst="rect">
            <a:avLst/>
          </a:prstGeom>
          <a:noFill/>
          <a:ln w="9525">
            <a:noFill/>
            <a:miter lim="800000"/>
            <a:headEnd/>
            <a:tailEnd/>
          </a:ln>
        </p:spPr>
      </p:pic>
      <p:pic>
        <p:nvPicPr>
          <p:cNvPr id="69637" name="Picture 5" descr="kimyasalların etiketlenmesi ile ilgili görsel sonucu">
            <a:hlinkClick r:id="rId4"/>
          </p:cNvPr>
          <p:cNvPicPr>
            <a:picLocks noChangeAspect="1" noChangeArrowheads="1"/>
          </p:cNvPicPr>
          <p:nvPr/>
        </p:nvPicPr>
        <p:blipFill>
          <a:blip r:embed="rId5" cstate="print"/>
          <a:srcRect/>
          <a:stretch>
            <a:fillRect/>
          </a:stretch>
        </p:blipFill>
        <p:spPr bwMode="auto">
          <a:xfrm>
            <a:off x="5111552" y="1484784"/>
            <a:ext cx="4032448" cy="2016224"/>
          </a:xfrm>
          <a:prstGeom prst="rect">
            <a:avLst/>
          </a:prstGeom>
          <a:noFill/>
        </p:spPr>
      </p:pic>
      <p:pic>
        <p:nvPicPr>
          <p:cNvPr id="69639" name="Picture 7" descr="kimyasalların etiketlenmesi ile ilgili görsel sonucu"/>
          <p:cNvPicPr>
            <a:picLocks noChangeAspect="1" noChangeArrowheads="1"/>
          </p:cNvPicPr>
          <p:nvPr/>
        </p:nvPicPr>
        <p:blipFill>
          <a:blip r:embed="rId6" cstate="print"/>
          <a:srcRect/>
          <a:stretch>
            <a:fillRect/>
          </a:stretch>
        </p:blipFill>
        <p:spPr bwMode="auto">
          <a:xfrm>
            <a:off x="0" y="4221088"/>
            <a:ext cx="3703266" cy="1728192"/>
          </a:xfrm>
          <a:prstGeom prst="rect">
            <a:avLst/>
          </a:prstGeom>
          <a:noFill/>
        </p:spPr>
      </p:pic>
      <p:pic>
        <p:nvPicPr>
          <p:cNvPr id="31746" name="Picture 2" descr="MSDS"/>
          <p:cNvPicPr>
            <a:picLocks noChangeAspect="1" noChangeArrowheads="1"/>
          </p:cNvPicPr>
          <p:nvPr/>
        </p:nvPicPr>
        <p:blipFill>
          <a:blip r:embed="rId7" cstate="print"/>
          <a:srcRect/>
          <a:stretch>
            <a:fillRect/>
          </a:stretch>
        </p:blipFill>
        <p:spPr bwMode="auto">
          <a:xfrm>
            <a:off x="6012160" y="5445225"/>
            <a:ext cx="1523779" cy="1412776"/>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endParaRPr lang="tr-TR"/>
          </a:p>
        </p:txBody>
      </p:sp>
      <p:pic>
        <p:nvPicPr>
          <p:cNvPr id="94210" name="Picture 2"/>
          <p:cNvPicPr>
            <a:picLocks noChangeAspect="1" noChangeArrowheads="1"/>
          </p:cNvPicPr>
          <p:nvPr/>
        </p:nvPicPr>
        <p:blipFill>
          <a:blip r:embed="rId2" cstate="print"/>
          <a:srcRect/>
          <a:stretch>
            <a:fillRect/>
          </a:stretch>
        </p:blipFill>
        <p:spPr bwMode="auto">
          <a:xfrm>
            <a:off x="395537" y="221524"/>
            <a:ext cx="5040560" cy="3279484"/>
          </a:xfrm>
          <a:prstGeom prst="rect">
            <a:avLst/>
          </a:prstGeom>
          <a:noFill/>
          <a:ln w="9525">
            <a:noFill/>
            <a:miter lim="800000"/>
            <a:headEnd/>
            <a:tailEnd/>
          </a:ln>
        </p:spPr>
      </p:pic>
      <p:pic>
        <p:nvPicPr>
          <p:cNvPr id="5" name="Picture 4" descr="GHS Küresel Uyumlaştırılmış Sistem - ppt indir"/>
          <p:cNvPicPr>
            <a:picLocks noChangeAspect="1" noChangeArrowheads="1"/>
          </p:cNvPicPr>
          <p:nvPr/>
        </p:nvPicPr>
        <p:blipFill>
          <a:blip r:embed="rId3" cstate="print"/>
          <a:srcRect/>
          <a:stretch>
            <a:fillRect/>
          </a:stretch>
        </p:blipFill>
        <p:spPr bwMode="auto">
          <a:xfrm>
            <a:off x="4572000" y="3519010"/>
            <a:ext cx="4032448" cy="3024337"/>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0658" name="Picture 2"/>
          <p:cNvPicPr>
            <a:picLocks noGrp="1" noChangeAspect="1" noChangeArrowheads="1"/>
          </p:cNvPicPr>
          <p:nvPr>
            <p:ph idx="1"/>
          </p:nvPr>
        </p:nvPicPr>
        <p:blipFill>
          <a:blip r:embed="rId2" cstate="print"/>
          <a:srcRect/>
          <a:stretch>
            <a:fillRect/>
          </a:stretch>
        </p:blipFill>
        <p:spPr bwMode="auto">
          <a:xfrm>
            <a:off x="1115616" y="1772816"/>
            <a:ext cx="4608512" cy="41358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Grp="1" noChangeAspect="1" noChangeArrowheads="1"/>
          </p:cNvPicPr>
          <p:nvPr>
            <p:ph idx="1"/>
          </p:nvPr>
        </p:nvPicPr>
        <p:blipFill>
          <a:blip r:embed="rId2" cstate="print"/>
          <a:srcRect/>
          <a:stretch>
            <a:fillRect/>
          </a:stretch>
        </p:blipFill>
        <p:spPr bwMode="auto">
          <a:xfrm>
            <a:off x="123077" y="620688"/>
            <a:ext cx="8715144" cy="550547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Malzeme Güvenlik Bilgi Formu (MSDS)</a:t>
            </a:r>
            <a:endParaRPr lang="tr-TR" dirty="0"/>
          </a:p>
        </p:txBody>
      </p:sp>
      <p:pic>
        <p:nvPicPr>
          <p:cNvPr id="72706" name="Picture 2"/>
          <p:cNvPicPr>
            <a:picLocks noGrp="1" noChangeAspect="1" noChangeArrowheads="1"/>
          </p:cNvPicPr>
          <p:nvPr>
            <p:ph idx="1"/>
          </p:nvPr>
        </p:nvPicPr>
        <p:blipFill>
          <a:blip r:embed="rId2" cstate="print"/>
          <a:srcRect/>
          <a:stretch>
            <a:fillRect/>
          </a:stretch>
        </p:blipFill>
        <p:spPr bwMode="auto">
          <a:xfrm>
            <a:off x="377004" y="1700808"/>
            <a:ext cx="8251259" cy="4536504"/>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p:cNvPicPr>
            <a:picLocks noChangeAspect="1" noChangeArrowheads="1"/>
          </p:cNvPicPr>
          <p:nvPr/>
        </p:nvPicPr>
        <p:blipFill>
          <a:blip r:embed="rId2" cstate="print"/>
          <a:srcRect/>
          <a:stretch>
            <a:fillRect/>
          </a:stretch>
        </p:blipFill>
        <p:spPr bwMode="auto">
          <a:xfrm>
            <a:off x="122199" y="548680"/>
            <a:ext cx="8940749" cy="648072"/>
          </a:xfrm>
          <a:prstGeom prst="rect">
            <a:avLst/>
          </a:prstGeom>
          <a:noFill/>
          <a:ln w="9525">
            <a:noFill/>
            <a:miter lim="800000"/>
            <a:headEnd/>
            <a:tailEnd/>
          </a:ln>
        </p:spPr>
      </p:pic>
      <p:pic>
        <p:nvPicPr>
          <p:cNvPr id="73731" name="Picture 3"/>
          <p:cNvPicPr>
            <a:picLocks noGrp="1" noChangeAspect="1" noChangeArrowheads="1"/>
          </p:cNvPicPr>
          <p:nvPr>
            <p:ph idx="1"/>
          </p:nvPr>
        </p:nvPicPr>
        <p:blipFill>
          <a:blip r:embed="rId3" cstate="print"/>
          <a:srcRect/>
          <a:stretch>
            <a:fillRect/>
          </a:stretch>
        </p:blipFill>
        <p:spPr bwMode="auto">
          <a:xfrm>
            <a:off x="296906" y="1628800"/>
            <a:ext cx="8413086" cy="468052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4754" name="Picture 2"/>
          <p:cNvPicPr>
            <a:picLocks noGrp="1" noChangeAspect="1" noChangeArrowheads="1"/>
          </p:cNvPicPr>
          <p:nvPr>
            <p:ph idx="1"/>
          </p:nvPr>
        </p:nvPicPr>
        <p:blipFill>
          <a:blip r:embed="rId2" cstate="print"/>
          <a:srcRect/>
          <a:stretch>
            <a:fillRect/>
          </a:stretch>
        </p:blipFill>
        <p:spPr bwMode="auto">
          <a:xfrm>
            <a:off x="41765" y="1916832"/>
            <a:ext cx="9102235" cy="2088232"/>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5778" name="Picture 2"/>
          <p:cNvPicPr>
            <a:picLocks noGrp="1" noChangeAspect="1" noChangeArrowheads="1"/>
          </p:cNvPicPr>
          <p:nvPr>
            <p:ph idx="1"/>
          </p:nvPr>
        </p:nvPicPr>
        <p:blipFill>
          <a:blip r:embed="rId2" cstate="print"/>
          <a:srcRect/>
          <a:stretch>
            <a:fillRect/>
          </a:stretch>
        </p:blipFill>
        <p:spPr bwMode="auto">
          <a:xfrm>
            <a:off x="283331" y="764704"/>
            <a:ext cx="8561062" cy="5544616"/>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620688"/>
            <a:ext cx="8229600" cy="1143000"/>
          </a:xfrm>
        </p:spPr>
        <p:txBody>
          <a:bodyPr>
            <a:normAutofit/>
          </a:bodyPr>
          <a:lstStyle/>
          <a:p>
            <a:r>
              <a:rPr lang="tr-TR" sz="6000" b="1" dirty="0" smtClean="0">
                <a:solidFill>
                  <a:srgbClr val="FF0000"/>
                </a:solidFill>
                <a:latin typeface="Comic Sans MS" pitchFamily="66" charset="0"/>
              </a:rPr>
              <a:t>YANGIN</a:t>
            </a:r>
            <a:endParaRPr lang="tr-TR" sz="6000" b="1" dirty="0">
              <a:solidFill>
                <a:srgbClr val="FF0000"/>
              </a:solidFill>
              <a:latin typeface="Comic Sans MS" pitchFamily="66" charset="0"/>
            </a:endParaRPr>
          </a:p>
        </p:txBody>
      </p:sp>
      <p:pic>
        <p:nvPicPr>
          <p:cNvPr id="76802" name="Picture 2"/>
          <p:cNvPicPr>
            <a:picLocks noGrp="1" noChangeAspect="1" noChangeArrowheads="1"/>
          </p:cNvPicPr>
          <p:nvPr>
            <p:ph idx="1"/>
          </p:nvPr>
        </p:nvPicPr>
        <p:blipFill>
          <a:blip r:embed="rId2" cstate="print"/>
          <a:srcRect/>
          <a:stretch>
            <a:fillRect/>
          </a:stretch>
        </p:blipFill>
        <p:spPr bwMode="auto">
          <a:xfrm>
            <a:off x="2123727" y="2276872"/>
            <a:ext cx="5169057" cy="428737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p:cNvPicPr>
            <a:picLocks noGrp="1" noChangeAspect="1" noChangeArrowheads="1"/>
          </p:cNvPicPr>
          <p:nvPr>
            <p:ph idx="1"/>
          </p:nvPr>
        </p:nvPicPr>
        <p:blipFill>
          <a:blip r:embed="rId2" cstate="print"/>
          <a:srcRect/>
          <a:stretch>
            <a:fillRect/>
          </a:stretch>
        </p:blipFill>
        <p:spPr bwMode="auto">
          <a:xfrm>
            <a:off x="208742" y="980728"/>
            <a:ext cx="8755746" cy="5011291"/>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467544" y="908720"/>
            <a:ext cx="8229600" cy="1143000"/>
          </a:xfrm>
        </p:spPr>
        <p:txBody>
          <a:bodyPr>
            <a:normAutofit fontScale="90000"/>
          </a:bodyPr>
          <a:lstStyle/>
          <a:p>
            <a:r>
              <a:rPr lang="tr-TR" sz="4000" b="1" dirty="0" smtClean="0"/>
              <a:t>Kimyasal Maddelerle Çalışmalarda Sağlık ve Güvenlik Önlemleri Hakkında Yönetmelik </a:t>
            </a:r>
            <a:r>
              <a:rPr lang="tr-TR" sz="2200" dirty="0" smtClean="0"/>
              <a:t>(26.12.2003 tarih ve 25328 Sayılı Resmi Gazete)</a:t>
            </a:r>
            <a:r>
              <a:rPr lang="tr-TR" sz="2700" dirty="0" smtClean="0"/>
              <a:t/>
            </a:r>
            <a:br>
              <a:rPr lang="tr-TR" sz="2700" dirty="0" smtClean="0"/>
            </a:br>
            <a:endParaRPr lang="tr-TR" sz="2700" dirty="0"/>
          </a:p>
        </p:txBody>
      </p:sp>
      <p:sp>
        <p:nvSpPr>
          <p:cNvPr id="3" name="2 İçerik Yer Tutucusu"/>
          <p:cNvSpPr>
            <a:spLocks noGrp="1"/>
          </p:cNvSpPr>
          <p:nvPr>
            <p:ph idx="1"/>
          </p:nvPr>
        </p:nvSpPr>
        <p:spPr>
          <a:xfrm>
            <a:off x="251520" y="1844824"/>
            <a:ext cx="8229600" cy="4525963"/>
          </a:xfrm>
        </p:spPr>
        <p:txBody>
          <a:bodyPr>
            <a:normAutofit/>
          </a:bodyPr>
          <a:lstStyle/>
          <a:p>
            <a:endParaRPr lang="tr-TR" sz="2000" dirty="0" smtClean="0"/>
          </a:p>
          <a:p>
            <a:pPr>
              <a:buNone/>
            </a:pPr>
            <a:r>
              <a:rPr lang="tr-TR" b="1" u="sng" dirty="0" smtClean="0">
                <a:solidFill>
                  <a:srgbClr val="FF0000"/>
                </a:solidFill>
              </a:rPr>
              <a:t>KİMYASAL MADDE: </a:t>
            </a:r>
            <a:endParaRPr lang="tr-TR" b="1" u="sng" dirty="0" smtClean="0"/>
          </a:p>
          <a:p>
            <a:r>
              <a:rPr lang="tr-TR" sz="3000" b="1" dirty="0" smtClean="0"/>
              <a:t>Doğal halde bulunan,</a:t>
            </a:r>
          </a:p>
          <a:p>
            <a:r>
              <a:rPr lang="tr-TR" sz="3000" b="1" dirty="0" smtClean="0"/>
              <a:t>Üretilen, </a:t>
            </a:r>
          </a:p>
          <a:p>
            <a:r>
              <a:rPr lang="tr-TR" sz="3000" b="1" dirty="0" smtClean="0"/>
              <a:t>Herhangi bir işlem sırasında kullanılan veya </a:t>
            </a:r>
          </a:p>
          <a:p>
            <a:r>
              <a:rPr lang="tr-TR" sz="3000" b="1" dirty="0" smtClean="0"/>
              <a:t>Atıklar da dahil olmak üzere ortaya çıkan veya </a:t>
            </a:r>
          </a:p>
          <a:p>
            <a:r>
              <a:rPr lang="tr-TR" sz="3000" b="1" dirty="0" smtClean="0"/>
              <a:t>Kazara oluşan her türlü element, bileşik veya </a:t>
            </a:r>
          </a:p>
          <a:p>
            <a:pPr>
              <a:buNone/>
            </a:pPr>
            <a:r>
              <a:rPr lang="tr-TR" sz="3000" b="1" dirty="0" smtClean="0"/>
              <a:t>    karışım olarak tanımlanmıştır. </a:t>
            </a:r>
          </a:p>
          <a:p>
            <a:pPr>
              <a:buNone/>
            </a:pPr>
            <a:endParaRPr lang="tr-TR" dirty="0">
              <a:solidFill>
                <a:srgbClr val="FF0000"/>
              </a:solidFill>
            </a:endParaRPr>
          </a:p>
        </p:txBody>
      </p:sp>
      <p:pic>
        <p:nvPicPr>
          <p:cNvPr id="5122" name="Picture 2"/>
          <p:cNvPicPr>
            <a:picLocks noChangeAspect="1" noChangeArrowheads="1"/>
          </p:cNvPicPr>
          <p:nvPr/>
        </p:nvPicPr>
        <p:blipFill>
          <a:blip r:embed="rId2" cstate="print"/>
          <a:srcRect/>
          <a:stretch>
            <a:fillRect/>
          </a:stretch>
        </p:blipFill>
        <p:spPr bwMode="auto">
          <a:xfrm>
            <a:off x="6300192" y="2204864"/>
            <a:ext cx="2088232" cy="1754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78850" name="Picture 2"/>
          <p:cNvPicPr>
            <a:picLocks noGrp="1" noChangeAspect="1" noChangeArrowheads="1"/>
          </p:cNvPicPr>
          <p:nvPr>
            <p:ph idx="1"/>
          </p:nvPr>
        </p:nvPicPr>
        <p:blipFill>
          <a:blip r:embed="rId2" cstate="print"/>
          <a:srcRect/>
          <a:stretch>
            <a:fillRect/>
          </a:stretch>
        </p:blipFill>
        <p:spPr bwMode="auto">
          <a:xfrm>
            <a:off x="251520" y="2276872"/>
            <a:ext cx="8317324" cy="2035324"/>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Grp="1" noChangeAspect="1" noChangeArrowheads="1"/>
          </p:cNvPicPr>
          <p:nvPr>
            <p:ph idx="1"/>
          </p:nvPr>
        </p:nvPicPr>
        <p:blipFill>
          <a:blip r:embed="rId2" cstate="print"/>
          <a:srcRect/>
          <a:stretch>
            <a:fillRect/>
          </a:stretch>
        </p:blipFill>
        <p:spPr bwMode="auto">
          <a:xfrm>
            <a:off x="539552" y="620688"/>
            <a:ext cx="7857774" cy="4929411"/>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Grp="1" noChangeAspect="1" noChangeArrowheads="1"/>
          </p:cNvPicPr>
          <p:nvPr>
            <p:ph idx="1"/>
          </p:nvPr>
        </p:nvPicPr>
        <p:blipFill>
          <a:blip r:embed="rId2" cstate="print"/>
          <a:srcRect/>
          <a:stretch>
            <a:fillRect/>
          </a:stretch>
        </p:blipFill>
        <p:spPr bwMode="auto">
          <a:xfrm>
            <a:off x="1331640" y="1772816"/>
            <a:ext cx="6410325" cy="231457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solidFill>
                  <a:srgbClr val="FF0000"/>
                </a:solidFill>
              </a:rPr>
              <a:t>YANGIN SINIFLARI</a:t>
            </a:r>
            <a:endParaRPr lang="tr-TR" b="1" dirty="0">
              <a:solidFill>
                <a:srgbClr val="FF0000"/>
              </a:solidFill>
            </a:endParaRPr>
          </a:p>
        </p:txBody>
      </p:sp>
      <p:pic>
        <p:nvPicPr>
          <p:cNvPr id="81922" name="Picture 2"/>
          <p:cNvPicPr>
            <a:picLocks noGrp="1" noChangeAspect="1" noChangeArrowheads="1"/>
          </p:cNvPicPr>
          <p:nvPr>
            <p:ph idx="1"/>
          </p:nvPr>
        </p:nvPicPr>
        <p:blipFill>
          <a:blip r:embed="rId2" cstate="print"/>
          <a:srcRect/>
          <a:stretch>
            <a:fillRect/>
          </a:stretch>
        </p:blipFill>
        <p:spPr bwMode="auto">
          <a:xfrm>
            <a:off x="323528" y="1408553"/>
            <a:ext cx="8403309" cy="4989147"/>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Grp="1" noChangeAspect="1" noChangeArrowheads="1"/>
          </p:cNvPicPr>
          <p:nvPr>
            <p:ph idx="1"/>
          </p:nvPr>
        </p:nvPicPr>
        <p:blipFill>
          <a:blip r:embed="rId2" cstate="print"/>
          <a:srcRect/>
          <a:stretch>
            <a:fillRect/>
          </a:stretch>
        </p:blipFill>
        <p:spPr bwMode="auto">
          <a:xfrm>
            <a:off x="430787" y="332656"/>
            <a:ext cx="8323516" cy="5793507"/>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395536" y="1052736"/>
            <a:ext cx="8229600" cy="4525963"/>
          </a:xfrm>
        </p:spPr>
        <p:txBody>
          <a:bodyPr>
            <a:normAutofit fontScale="92500" lnSpcReduction="20000"/>
          </a:bodyPr>
          <a:lstStyle/>
          <a:p>
            <a:pPr>
              <a:buNone/>
            </a:pPr>
            <a:r>
              <a:rPr lang="tr-TR" b="1" dirty="0" smtClean="0">
                <a:solidFill>
                  <a:schemeClr val="tx2">
                    <a:lumMod val="60000"/>
                    <a:lumOff val="40000"/>
                  </a:schemeClr>
                </a:solidFill>
              </a:rPr>
              <a:t>1- SOĞUTARAK SÖNDÜRME</a:t>
            </a:r>
          </a:p>
          <a:p>
            <a:pPr>
              <a:buNone/>
            </a:pPr>
            <a:endParaRPr lang="tr-TR" dirty="0" smtClean="0">
              <a:solidFill>
                <a:schemeClr val="tx2">
                  <a:lumMod val="60000"/>
                  <a:lumOff val="40000"/>
                </a:schemeClr>
              </a:solidFill>
            </a:endParaRPr>
          </a:p>
          <a:p>
            <a:pPr>
              <a:buNone/>
            </a:pPr>
            <a:r>
              <a:rPr lang="tr-TR" b="1" dirty="0" smtClean="0">
                <a:solidFill>
                  <a:schemeClr val="tx2">
                    <a:lumMod val="60000"/>
                    <a:lumOff val="40000"/>
                  </a:schemeClr>
                </a:solidFill>
              </a:rPr>
              <a:t>2- HAVADAKİ OKSİJEN İLE İRTİBATI KESEREK SÖNDÜRME</a:t>
            </a:r>
          </a:p>
          <a:p>
            <a:pPr>
              <a:buNone/>
            </a:pPr>
            <a:endParaRPr lang="tr-TR" dirty="0" smtClean="0">
              <a:solidFill>
                <a:schemeClr val="tx2">
                  <a:lumMod val="60000"/>
                  <a:lumOff val="40000"/>
                </a:schemeClr>
              </a:solidFill>
            </a:endParaRPr>
          </a:p>
          <a:p>
            <a:pPr>
              <a:buNone/>
            </a:pPr>
            <a:r>
              <a:rPr lang="tr-TR" b="1" dirty="0" smtClean="0">
                <a:solidFill>
                  <a:schemeClr val="tx2">
                    <a:lumMod val="60000"/>
                    <a:lumOff val="40000"/>
                  </a:schemeClr>
                </a:solidFill>
              </a:rPr>
              <a:t>3- YANICI MADDEYİ ORTADAN KALDIRARAK SÖNDÜRME</a:t>
            </a:r>
          </a:p>
          <a:p>
            <a:pPr>
              <a:buNone/>
            </a:pPr>
            <a:endParaRPr lang="tr-TR" dirty="0" smtClean="0">
              <a:solidFill>
                <a:schemeClr val="tx2">
                  <a:lumMod val="60000"/>
                  <a:lumOff val="40000"/>
                </a:schemeClr>
              </a:solidFill>
            </a:endParaRPr>
          </a:p>
          <a:p>
            <a:pPr>
              <a:buNone/>
            </a:pPr>
            <a:r>
              <a:rPr lang="tr-TR" b="1" dirty="0" smtClean="0">
                <a:solidFill>
                  <a:schemeClr val="tx2">
                    <a:lumMod val="60000"/>
                    <a:lumOff val="40000"/>
                  </a:schemeClr>
                </a:solidFill>
              </a:rPr>
              <a:t>4- KİMYASAL REAKSİYONUN KIRILMASI İLE SÖNDÜRME</a:t>
            </a:r>
            <a:endParaRPr lang="tr-TR" dirty="0">
              <a:solidFill>
                <a:schemeClr val="tx2">
                  <a:lumMod val="60000"/>
                  <a:lumOff val="40000"/>
                </a:schemeClr>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solidFill>
                  <a:srgbClr val="FF0000"/>
                </a:solidFill>
              </a:rPr>
              <a:t>Söndürme Maddeleri</a:t>
            </a:r>
            <a:endParaRPr lang="tr-TR" b="1" dirty="0">
              <a:solidFill>
                <a:srgbClr val="FF0000"/>
              </a:solidFill>
            </a:endParaRPr>
          </a:p>
        </p:txBody>
      </p:sp>
      <p:sp>
        <p:nvSpPr>
          <p:cNvPr id="5" name="4 İçerik Yer Tutucusu"/>
          <p:cNvSpPr>
            <a:spLocks noGrp="1"/>
          </p:cNvSpPr>
          <p:nvPr>
            <p:ph idx="1"/>
          </p:nvPr>
        </p:nvSpPr>
        <p:spPr>
          <a:xfrm>
            <a:off x="467544" y="1340768"/>
            <a:ext cx="8229600" cy="4525963"/>
          </a:xfrm>
        </p:spPr>
        <p:txBody>
          <a:bodyPr>
            <a:normAutofit lnSpcReduction="10000"/>
          </a:bodyPr>
          <a:lstStyle/>
          <a:p>
            <a:endParaRPr lang="tr-TR" dirty="0" smtClean="0"/>
          </a:p>
          <a:p>
            <a:r>
              <a:rPr lang="tr-TR" b="1" dirty="0" smtClean="0"/>
              <a:t>Su (</a:t>
            </a:r>
            <a:r>
              <a:rPr lang="tr-TR" dirty="0" smtClean="0"/>
              <a:t>A sınıfı için yalnız</a:t>
            </a:r>
            <a:r>
              <a:rPr lang="tr-TR" b="1" dirty="0" smtClean="0"/>
              <a:t>)</a:t>
            </a:r>
          </a:p>
          <a:p>
            <a:pPr>
              <a:buNone/>
            </a:pPr>
            <a:r>
              <a:rPr lang="tr-TR" dirty="0" smtClean="0"/>
              <a:t>• </a:t>
            </a:r>
            <a:r>
              <a:rPr lang="tr-TR" b="1" dirty="0" smtClean="0"/>
              <a:t>Köpük </a:t>
            </a:r>
          </a:p>
          <a:p>
            <a:pPr>
              <a:buNone/>
            </a:pPr>
            <a:r>
              <a:rPr lang="tr-TR" dirty="0" smtClean="0"/>
              <a:t>• </a:t>
            </a:r>
            <a:r>
              <a:rPr lang="tr-TR" b="1" dirty="0" smtClean="0"/>
              <a:t>Karbondioksit</a:t>
            </a:r>
          </a:p>
          <a:p>
            <a:pPr>
              <a:buNone/>
            </a:pPr>
            <a:r>
              <a:rPr lang="tr-TR" dirty="0" smtClean="0"/>
              <a:t>• </a:t>
            </a:r>
            <a:r>
              <a:rPr lang="tr-TR" b="1" dirty="0" smtClean="0"/>
              <a:t>Kuru (</a:t>
            </a:r>
            <a:r>
              <a:rPr lang="tr-TR" dirty="0" smtClean="0"/>
              <a:t>D sınıfı</a:t>
            </a:r>
            <a:r>
              <a:rPr lang="tr-TR" b="1" dirty="0" smtClean="0"/>
              <a:t>) Kimyevi (</a:t>
            </a:r>
            <a:r>
              <a:rPr lang="tr-TR" dirty="0" smtClean="0"/>
              <a:t>A, B, C</a:t>
            </a:r>
            <a:r>
              <a:rPr lang="tr-TR" b="1" dirty="0" smtClean="0"/>
              <a:t>) Toz ( KKT )  </a:t>
            </a:r>
          </a:p>
          <a:p>
            <a:pPr>
              <a:buNone/>
            </a:pPr>
            <a:r>
              <a:rPr lang="tr-TR" dirty="0" smtClean="0"/>
              <a:t>• </a:t>
            </a:r>
            <a:r>
              <a:rPr lang="tr-TR" b="1" dirty="0" err="1" smtClean="0"/>
              <a:t>Halojenlendirilmiş</a:t>
            </a:r>
            <a:r>
              <a:rPr lang="tr-TR" b="1" dirty="0" smtClean="0"/>
              <a:t> hidrokarbonlar (</a:t>
            </a:r>
            <a:r>
              <a:rPr lang="tr-TR" b="1" dirty="0" err="1" smtClean="0"/>
              <a:t>Halokarbon</a:t>
            </a:r>
            <a:r>
              <a:rPr lang="tr-TR" b="1" dirty="0" smtClean="0"/>
              <a:t>); </a:t>
            </a:r>
          </a:p>
          <a:p>
            <a:pPr>
              <a:buNone/>
            </a:pPr>
            <a:r>
              <a:rPr lang="tr-TR" dirty="0" smtClean="0"/>
              <a:t>• </a:t>
            </a:r>
            <a:r>
              <a:rPr lang="tr-TR" b="1" dirty="0" smtClean="0"/>
              <a:t>Kum </a:t>
            </a:r>
          </a:p>
          <a:p>
            <a:endParaRPr lang="tr-T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r>
              <a:rPr lang="tr-TR" b="1" dirty="0" smtClean="0">
                <a:solidFill>
                  <a:srgbClr val="FF0000"/>
                </a:solidFill>
              </a:rPr>
              <a:t>Pasif Yangından Korunma Yöntemleri</a:t>
            </a:r>
            <a:endParaRPr lang="tr-TR" b="1" dirty="0">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r>
              <a:rPr lang="tr-TR" dirty="0" smtClean="0"/>
              <a:t>Patlayıcı maddeleri 3 bölümde toplayabiliriz:</a:t>
            </a:r>
          </a:p>
          <a:p>
            <a:r>
              <a:rPr lang="tr-TR" dirty="0" smtClean="0"/>
              <a:t>1 ) Patlama olayı sadece bir yanma olayından ibaret olan «basit patlayıcılar»;</a:t>
            </a:r>
          </a:p>
          <a:p>
            <a:r>
              <a:rPr lang="tr-TR" dirty="0" smtClean="0"/>
              <a:t>2) Yıkma gücü olan patlayıcılar;</a:t>
            </a:r>
          </a:p>
          <a:p>
            <a:r>
              <a:rPr lang="tr-TR" dirty="0" smtClean="0"/>
              <a:t>3) Başlatıcı patlayıcılar.</a:t>
            </a:r>
            <a:endParaRPr lang="tr-TR"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r>
              <a:rPr lang="tr-TR" sz="2400" dirty="0" smtClean="0"/>
              <a:t>Oksitleyici madde : Özellikle yanıcı maddelerle olmak üzere diğer maddeler ile de temasında önemli ölçüde ekzotermik reaksiyona neden olan maddelerdir</a:t>
            </a:r>
            <a:r>
              <a:rPr lang="tr-TR" dirty="0" smtClean="0"/>
              <a:t>.</a:t>
            </a:r>
          </a:p>
          <a:p>
            <a:r>
              <a:rPr lang="tr-TR" dirty="0" smtClean="0"/>
              <a:t>Örnek: Amonyum </a:t>
            </a:r>
            <a:r>
              <a:rPr lang="tr-TR" dirty="0" err="1" smtClean="0"/>
              <a:t>persülfat</a:t>
            </a:r>
            <a:r>
              <a:rPr lang="tr-TR" dirty="0" smtClean="0"/>
              <a:t> tekstil ve ağartma işlemlerinde , toz deterjanlarda kullanılır.</a:t>
            </a:r>
          </a:p>
          <a:p>
            <a:r>
              <a:rPr lang="tr-TR" dirty="0" smtClean="0"/>
              <a:t>Hidrojen Peroksit tekstilde ve ağartma işlemlerinde kullanılır. O2 çıkarabilir, yanıcı</a:t>
            </a:r>
          </a:p>
          <a:p>
            <a:r>
              <a:rPr lang="tr-TR" dirty="0" smtClean="0"/>
              <a:t>maddelerden uzak tutulmalıdır.</a:t>
            </a:r>
            <a:endParaRPr lang="tr-T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
            </a:r>
            <a:br>
              <a:rPr lang="tr-TR" dirty="0" smtClean="0"/>
            </a:br>
            <a:r>
              <a:rPr lang="tr-TR" sz="4000" b="1" dirty="0" smtClean="0">
                <a:solidFill>
                  <a:srgbClr val="FF0000"/>
                </a:solidFill>
              </a:rPr>
              <a:t>KİMYA SANAYİ’NİN TASNİFİ ANA GRUPLAR </a:t>
            </a:r>
            <a:endParaRPr lang="tr-TR" sz="4000" dirty="0">
              <a:solidFill>
                <a:srgbClr val="FF0000"/>
              </a:solidFill>
            </a:endParaRPr>
          </a:p>
        </p:txBody>
      </p:sp>
      <p:sp>
        <p:nvSpPr>
          <p:cNvPr id="3" name="2 İçerik Yer Tutucusu"/>
          <p:cNvSpPr>
            <a:spLocks noGrp="1"/>
          </p:cNvSpPr>
          <p:nvPr>
            <p:ph idx="1"/>
          </p:nvPr>
        </p:nvSpPr>
        <p:spPr/>
        <p:txBody>
          <a:bodyPr>
            <a:normAutofit fontScale="92500" lnSpcReduction="20000"/>
          </a:bodyPr>
          <a:lstStyle/>
          <a:p>
            <a:endParaRPr lang="tr-TR" dirty="0" smtClean="0"/>
          </a:p>
          <a:p>
            <a:r>
              <a:rPr lang="tr-TR" b="1" dirty="0" smtClean="0"/>
              <a:t>Organik ve inorganik kimyasal maddeler, </a:t>
            </a:r>
          </a:p>
          <a:p>
            <a:r>
              <a:rPr lang="tr-TR" b="1" dirty="0" smtClean="0"/>
              <a:t>Plastikler, sentetik reçineler, elyaflar, </a:t>
            </a:r>
          </a:p>
          <a:p>
            <a:r>
              <a:rPr lang="tr-TR" b="1" dirty="0" smtClean="0"/>
              <a:t>İlaçlar, </a:t>
            </a:r>
          </a:p>
          <a:p>
            <a:r>
              <a:rPr lang="it-IT" b="1" dirty="0" smtClean="0"/>
              <a:t>Temizleme, yıkama, parlatma maddeleri, parfümeri, </a:t>
            </a:r>
          </a:p>
          <a:p>
            <a:r>
              <a:rPr lang="tr-TR" b="1" dirty="0" smtClean="0"/>
              <a:t>Boyalar, vernikler, laklar , emaye boyalar, </a:t>
            </a:r>
          </a:p>
          <a:p>
            <a:r>
              <a:rPr lang="tr-TR" b="1" dirty="0" smtClean="0"/>
              <a:t>Zirai kimya maddeleri, </a:t>
            </a:r>
          </a:p>
          <a:p>
            <a:r>
              <a:rPr lang="tr-TR" b="1" dirty="0" smtClean="0"/>
              <a:t>Çeşitli kimyasal müstahzarlar, </a:t>
            </a:r>
          </a:p>
          <a:p>
            <a:r>
              <a:rPr lang="tr-TR" b="1" dirty="0" smtClean="0"/>
              <a:t>Petrol ürünleri, </a:t>
            </a:r>
            <a:endParaRPr lang="tr-TR"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r>
              <a:rPr lang="tr-TR" dirty="0" smtClean="0"/>
              <a:t>Yanma ve yangın çeşitleri</a:t>
            </a:r>
            <a:endParaRPr lang="tr-T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77500" lnSpcReduction="20000"/>
          </a:bodyPr>
          <a:lstStyle/>
          <a:p>
            <a:r>
              <a:rPr lang="tr-TR" b="1" dirty="0" smtClean="0"/>
              <a:t>A-Kimyasal maddelerden meydana gelen hastalıklar</a:t>
            </a:r>
          </a:p>
          <a:p>
            <a:r>
              <a:rPr lang="tr-TR" b="1" dirty="0" smtClean="0"/>
              <a:t>a-Kurşun zehirlenmeleri : akü yapımı, kurşun oksit imalatı, kuruşun kaynağı, </a:t>
            </a:r>
            <a:r>
              <a:rPr lang="tr-TR" b="1" dirty="0" err="1" smtClean="0"/>
              <a:t>oksi</a:t>
            </a:r>
            <a:r>
              <a:rPr lang="tr-TR" b="1" dirty="0" smtClean="0"/>
              <a:t>-gaz ile</a:t>
            </a:r>
          </a:p>
          <a:p>
            <a:r>
              <a:rPr lang="tr-TR" dirty="0" smtClean="0"/>
              <a:t>hurda kesimi işlerinde görülür.</a:t>
            </a:r>
          </a:p>
          <a:p>
            <a:r>
              <a:rPr lang="tr-TR" b="1" dirty="0" smtClean="0"/>
              <a:t>b-Gaz zehirlenmeleri : karbon monoksit, Klor, Amonyak gibi ani etki yapan gazların neden</a:t>
            </a:r>
          </a:p>
          <a:p>
            <a:r>
              <a:rPr lang="tr-TR" dirty="0" smtClean="0"/>
              <a:t>olduğu zehirlenmelerdir.</a:t>
            </a:r>
          </a:p>
          <a:p>
            <a:r>
              <a:rPr lang="tr-TR" b="1" dirty="0" smtClean="0"/>
              <a:t>c-Diğer zehirlenmeler : Krom, Kadmiyum ve nikel etkilenmeleri ve bu metallerle </a:t>
            </a:r>
            <a:r>
              <a:rPr lang="tr-TR" b="1" dirty="0" err="1" smtClean="0"/>
              <a:t>yapılan</a:t>
            </a:r>
            <a:r>
              <a:rPr lang="tr-TR" dirty="0" err="1" smtClean="0"/>
              <a:t>kaplama</a:t>
            </a:r>
            <a:r>
              <a:rPr lang="tr-TR" dirty="0" smtClean="0"/>
              <a:t> işlerinden kaynaklanır,</a:t>
            </a:r>
          </a:p>
          <a:p>
            <a:r>
              <a:rPr lang="tr-TR" b="1" dirty="0" smtClean="0"/>
              <a:t>d-Fosforlu Bileşik Zehirlenmeleri : tarım işlerinde çalışanlarda görülen zehirlenmelerdir.</a:t>
            </a:r>
            <a:endParaRPr lang="tr-T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r>
              <a:rPr lang="tr-TR" dirty="0" smtClean="0"/>
              <a:t>Çok </a:t>
            </a:r>
            <a:r>
              <a:rPr lang="tr-TR" dirty="0" err="1" smtClean="0"/>
              <a:t>toksik</a:t>
            </a:r>
            <a:r>
              <a:rPr lang="tr-TR" dirty="0" smtClean="0"/>
              <a:t> madde</a:t>
            </a:r>
          </a:p>
          <a:p>
            <a:endParaRPr lang="tr-T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92500" lnSpcReduction="10000"/>
          </a:bodyPr>
          <a:lstStyle/>
          <a:p>
            <a:r>
              <a:rPr lang="tr-TR" b="1" dirty="0" smtClean="0"/>
              <a:t>Kimyasal Tehlikeler</a:t>
            </a:r>
          </a:p>
          <a:p>
            <a:r>
              <a:rPr lang="tr-TR" dirty="0" smtClean="0"/>
              <a:t>Kimyasal tehlikeler, genellikle hava yolu ile insanlara ulaşır. Dumanlar, sisler, buğular ve kokulardan kaynaklanır.</a:t>
            </a:r>
          </a:p>
          <a:p>
            <a:r>
              <a:rPr lang="tr-TR" dirty="0" smtClean="0"/>
              <a:t>Solumak yoluyla ya da deriye temas (</a:t>
            </a:r>
            <a:r>
              <a:rPr lang="tr-TR" dirty="0" err="1" smtClean="0"/>
              <a:t>organi</a:t>
            </a:r>
            <a:r>
              <a:rPr lang="tr-TR" dirty="0" smtClean="0"/>
              <a:t> </a:t>
            </a:r>
            <a:r>
              <a:rPr lang="tr-TR" dirty="0" err="1" smtClean="0"/>
              <a:t>solvanlar</a:t>
            </a:r>
            <a:r>
              <a:rPr lang="tr-TR" dirty="0" smtClean="0"/>
              <a:t> ve </a:t>
            </a:r>
            <a:r>
              <a:rPr lang="tr-TR" dirty="0" err="1" smtClean="0"/>
              <a:t>pestisitler</a:t>
            </a:r>
            <a:r>
              <a:rPr lang="tr-TR" dirty="0" smtClean="0"/>
              <a:t>) yoluyla kimyasallar tehlike yaratır. Tabii</a:t>
            </a:r>
          </a:p>
          <a:p>
            <a:r>
              <a:rPr lang="tr-TR" dirty="0" smtClean="0"/>
              <a:t>bunlarla birlikte sıvı, yarı sıvı kimyasallar (zamk, tutkal, yapıştırıcı, asfalt, katran) ve tozlar da (toz çimento) da tehlikeli olmaktadır.</a:t>
            </a:r>
            <a:endParaRPr lang="tr-T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nn-NO" b="1" dirty="0" smtClean="0"/>
              <a:t>İnşaat Sektöründeki Hastaliklar ve </a:t>
            </a:r>
            <a:r>
              <a:rPr lang="tr-TR" b="1" dirty="0" smtClean="0"/>
              <a:t>Kimyasal </a:t>
            </a:r>
            <a:r>
              <a:rPr lang="nn-NO" b="1" dirty="0" smtClean="0"/>
              <a:t>Tehlikeler</a:t>
            </a:r>
            <a:endParaRPr lang="tr-TR" dirty="0"/>
          </a:p>
        </p:txBody>
      </p:sp>
      <p:sp>
        <p:nvSpPr>
          <p:cNvPr id="3" name="2 İçerik Yer Tutucusu"/>
          <p:cNvSpPr>
            <a:spLocks noGrp="1"/>
          </p:cNvSpPr>
          <p:nvPr>
            <p:ph idx="1"/>
          </p:nvPr>
        </p:nvSpPr>
        <p:spPr/>
        <p:txBody>
          <a:bodyPr>
            <a:normAutofit/>
          </a:bodyPr>
          <a:lstStyle/>
          <a:p>
            <a:r>
              <a:rPr lang="tr-TR" dirty="0" smtClean="0"/>
              <a:t>Genellikle havada, gaz, toz, buhar, duman halinde bulunur ve solunumla alınırlar. Bazıları ciltten de emilirler. Sıvı, yarı sıvı (tutkallar,yapıştırıcılar, katran) veya toz(çimento) formda bulunabilirler. Su ve gıdalarla ağızdan alınabilir, sigarayla birlikte solunabilirler. Oluşturdukları hastalık örnekleri ise;</a:t>
            </a:r>
            <a:endParaRPr lang="tr-TR"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nn-NO" b="1" dirty="0" smtClean="0"/>
              <a:t>İnşaat Sektöründeki Hastaliklar ve </a:t>
            </a:r>
            <a:r>
              <a:rPr lang="tr-TR" b="1" dirty="0" smtClean="0"/>
              <a:t>Kimyasal </a:t>
            </a:r>
            <a:r>
              <a:rPr lang="nn-NO" b="1" dirty="0" smtClean="0"/>
              <a:t>Tehlikeler</a:t>
            </a:r>
            <a:endParaRPr lang="tr-TR" dirty="0"/>
          </a:p>
        </p:txBody>
      </p:sp>
      <p:sp>
        <p:nvSpPr>
          <p:cNvPr id="3" name="2 İçerik Yer Tutucusu"/>
          <p:cNvSpPr>
            <a:spLocks noGrp="1"/>
          </p:cNvSpPr>
          <p:nvPr>
            <p:ph idx="1"/>
          </p:nvPr>
        </p:nvSpPr>
        <p:spPr/>
        <p:txBody>
          <a:bodyPr>
            <a:normAutofit/>
          </a:bodyPr>
          <a:lstStyle/>
          <a:p>
            <a:r>
              <a:rPr lang="tr-TR" dirty="0" smtClean="0"/>
              <a:t>Silikoz : kum püskürtme, tünel yapımı, kaya delme işlemleri, ( silika içeren tozların solunmasından ve temasından kaynaklanan bir akciğer hastalığı ).</a:t>
            </a:r>
          </a:p>
          <a:p>
            <a:r>
              <a:rPr lang="tr-TR" dirty="0" err="1" smtClean="0"/>
              <a:t>Asbestosis</a:t>
            </a:r>
            <a:r>
              <a:rPr lang="tr-TR" dirty="0" smtClean="0"/>
              <a:t> : izolasyon, tesisat, yıkım işleri, ( Asbest içeren tozların solunmasından kaynaklanan bir akciğer hastalığı ).</a:t>
            </a:r>
            <a:endParaRPr lang="tr-T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nn-NO" b="1" dirty="0" smtClean="0"/>
              <a:t>İnşaat Sektöründeki Hastaliklar ve </a:t>
            </a:r>
            <a:r>
              <a:rPr lang="tr-TR" b="1" dirty="0" smtClean="0"/>
              <a:t>Kimyasal </a:t>
            </a:r>
            <a:r>
              <a:rPr lang="nn-NO" b="1" dirty="0" smtClean="0"/>
              <a:t>Tehlikeler</a:t>
            </a:r>
            <a:endParaRPr lang="tr-TR" dirty="0"/>
          </a:p>
        </p:txBody>
      </p:sp>
      <p:sp>
        <p:nvSpPr>
          <p:cNvPr id="3" name="2 İçerik Yer Tutucusu"/>
          <p:cNvSpPr>
            <a:spLocks noGrp="1"/>
          </p:cNvSpPr>
          <p:nvPr>
            <p:ph idx="1"/>
          </p:nvPr>
        </p:nvSpPr>
        <p:spPr/>
        <p:txBody>
          <a:bodyPr>
            <a:normAutofit/>
          </a:bodyPr>
          <a:lstStyle/>
          <a:p>
            <a:r>
              <a:rPr lang="tr-TR" dirty="0" smtClean="0"/>
              <a:t>Bronşit: kaynakçılık, (solunum yolu rahatsızlığı)</a:t>
            </a:r>
          </a:p>
          <a:p>
            <a:r>
              <a:rPr lang="tr-TR" dirty="0" smtClean="0"/>
              <a:t>Cilt alerjileri : çimentoyla yapılan işler,</a:t>
            </a:r>
          </a:p>
          <a:p>
            <a:r>
              <a:rPr lang="tr-TR" dirty="0" smtClean="0"/>
              <a:t>Sinir sistemi hastalıkları : organik çözücüler ve kurşun </a:t>
            </a:r>
            <a:r>
              <a:rPr lang="tr-TR" dirty="0" err="1" smtClean="0"/>
              <a:t>maruziyeti</a:t>
            </a:r>
            <a:r>
              <a:rPr lang="tr-TR" dirty="0" smtClean="0"/>
              <a:t>.</a:t>
            </a:r>
          </a:p>
          <a:p>
            <a:r>
              <a:rPr lang="tr-TR" dirty="0" smtClean="0"/>
              <a:t>Asbest </a:t>
            </a:r>
            <a:r>
              <a:rPr lang="tr-TR" dirty="0" err="1" smtClean="0"/>
              <a:t>maruziyeti</a:t>
            </a:r>
            <a:r>
              <a:rPr lang="tr-TR" dirty="0" smtClean="0"/>
              <a:t> olan izolasyon çalışanlarında, kaynakçılarda ve ağaç işleriyle uğraşanlarda akciğer kanseri ölümleri fazladır.</a:t>
            </a:r>
            <a:endParaRPr lang="tr-T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nn-NO" b="1" dirty="0" smtClean="0"/>
              <a:t>İnşaat Sektöründeki Hastaliklar ve </a:t>
            </a:r>
            <a:r>
              <a:rPr lang="tr-TR" b="1" dirty="0" smtClean="0"/>
              <a:t>Kimyasal </a:t>
            </a:r>
            <a:r>
              <a:rPr lang="nn-NO" b="1" dirty="0" smtClean="0"/>
              <a:t>Tehlikeler</a:t>
            </a:r>
            <a:endParaRPr lang="tr-TR" dirty="0"/>
          </a:p>
        </p:txBody>
      </p:sp>
      <p:sp>
        <p:nvSpPr>
          <p:cNvPr id="3" name="2 İçerik Yer Tutucusu"/>
          <p:cNvSpPr>
            <a:spLocks noGrp="1"/>
          </p:cNvSpPr>
          <p:nvPr>
            <p:ph idx="1"/>
          </p:nvPr>
        </p:nvSpPr>
        <p:spPr/>
        <p:txBody>
          <a:bodyPr>
            <a:normAutofit lnSpcReduction="10000"/>
          </a:bodyPr>
          <a:lstStyle/>
          <a:p>
            <a:r>
              <a:rPr lang="tr-TR" dirty="0" smtClean="0"/>
              <a:t>Köprü tamircilerinde, boyacılarda kurşun zehirlenmesi görülür.</a:t>
            </a:r>
          </a:p>
          <a:p>
            <a:r>
              <a:rPr lang="tr-TR" dirty="0" smtClean="0"/>
              <a:t>Bazı havalı çekiç operatörlerinde ve titreşim oluşturan alet ve makineleri kullananlarda ”beyaz parmak” sendromu görülür.</a:t>
            </a:r>
          </a:p>
          <a:p>
            <a:r>
              <a:rPr lang="tr-TR" dirty="0" smtClean="0"/>
              <a:t>İş stresi, işsizlik korkusu, sosyal izolasyon, kalıcı olmayan çalışma koşulları gibi işle ilgili sorunlar inşaat çalışanlarında alkolizmi kolaylaştırıcı olabilir.</a:t>
            </a:r>
            <a:endParaRPr lang="tr-T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95536" y="476672"/>
            <a:ext cx="8229600" cy="1143000"/>
          </a:xfrm>
        </p:spPr>
        <p:txBody>
          <a:bodyPr>
            <a:normAutofit fontScale="90000"/>
          </a:bodyPr>
          <a:lstStyle/>
          <a:p>
            <a:r>
              <a:rPr lang="tr-TR" b="1" dirty="0" smtClean="0"/>
              <a:t>Endüstride Kimyasal Madde Kullanımı ve Yangın Riskleri</a:t>
            </a:r>
            <a:br>
              <a:rPr lang="tr-TR" b="1" dirty="0" smtClean="0"/>
            </a:br>
            <a:r>
              <a:rPr lang="tr-TR" dirty="0" smtClean="0"/>
              <a:t>depolama, kimyasal, parlama, Yangın</a:t>
            </a:r>
            <a:endParaRPr lang="tr-TR" dirty="0"/>
          </a:p>
        </p:txBody>
      </p:sp>
      <p:sp>
        <p:nvSpPr>
          <p:cNvPr id="3" name="2 İçerik Yer Tutucusu"/>
          <p:cNvSpPr>
            <a:spLocks noGrp="1"/>
          </p:cNvSpPr>
          <p:nvPr>
            <p:ph idx="1"/>
          </p:nvPr>
        </p:nvSpPr>
        <p:spPr>
          <a:xfrm>
            <a:off x="395536" y="1988840"/>
            <a:ext cx="8229600" cy="4525963"/>
          </a:xfrm>
        </p:spPr>
        <p:txBody>
          <a:bodyPr/>
          <a:lstStyle/>
          <a:p>
            <a:endParaRPr lang="tr-T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2561824" y="260648"/>
            <a:ext cx="4885991" cy="61206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6146" name="Picture 2"/>
          <p:cNvPicPr>
            <a:picLocks noGrp="1" noChangeAspect="1" noChangeArrowheads="1"/>
          </p:cNvPicPr>
          <p:nvPr>
            <p:ph idx="1"/>
          </p:nvPr>
        </p:nvPicPr>
        <p:blipFill>
          <a:blip r:embed="rId2" cstate="print"/>
          <a:srcRect/>
          <a:stretch>
            <a:fillRect/>
          </a:stretch>
        </p:blipFill>
        <p:spPr bwMode="auto">
          <a:xfrm>
            <a:off x="467544" y="2420888"/>
            <a:ext cx="3240360" cy="2952327"/>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4090456" y="1844824"/>
            <a:ext cx="4612995" cy="34563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
            </a:r>
            <a:br>
              <a:rPr lang="tr-TR" dirty="0" smtClean="0"/>
            </a:br>
            <a:r>
              <a:rPr lang="tr-TR" b="1" dirty="0" smtClean="0"/>
              <a:t>Her kimyasal madde: </a:t>
            </a:r>
            <a:endParaRPr lang="tr-TR" dirty="0"/>
          </a:p>
        </p:txBody>
      </p:sp>
      <p:sp>
        <p:nvSpPr>
          <p:cNvPr id="3" name="2 İçerik Yer Tutucusu"/>
          <p:cNvSpPr>
            <a:spLocks noGrp="1"/>
          </p:cNvSpPr>
          <p:nvPr>
            <p:ph idx="1"/>
          </p:nvPr>
        </p:nvSpPr>
        <p:spPr/>
        <p:txBody>
          <a:bodyPr>
            <a:normAutofit fontScale="92500" lnSpcReduction="10000"/>
          </a:bodyPr>
          <a:lstStyle/>
          <a:p>
            <a:endParaRPr lang="tr-TR" dirty="0" smtClean="0"/>
          </a:p>
          <a:p>
            <a:r>
              <a:rPr lang="tr-TR" dirty="0" smtClean="0"/>
              <a:t>Uygun yolla ve uygun dozda canlı organizmalara verildiğinde zararlı etki meydana getirme kapasitesine sahiptir. </a:t>
            </a:r>
          </a:p>
          <a:p>
            <a:r>
              <a:rPr lang="tr-TR" dirty="0" smtClean="0"/>
              <a:t>Bir etki meydana getirebilmesi için öncelikle belirli bir yoldan vücuda alınması, </a:t>
            </a:r>
            <a:r>
              <a:rPr lang="tr-TR" dirty="0" err="1" smtClean="0"/>
              <a:t>absorbe</a:t>
            </a:r>
            <a:r>
              <a:rPr lang="tr-TR" dirty="0" smtClean="0"/>
              <a:t> olması gereklidir. </a:t>
            </a:r>
          </a:p>
          <a:p>
            <a:r>
              <a:rPr lang="tr-TR" dirty="0" smtClean="0"/>
              <a:t>SONUÇTA meydana gelen etkinin </a:t>
            </a:r>
            <a:r>
              <a:rPr lang="tr-TR" dirty="0" smtClean="0">
                <a:solidFill>
                  <a:srgbClr val="FF0000"/>
                </a:solidFill>
              </a:rPr>
              <a:t>şiddeti</a:t>
            </a:r>
            <a:r>
              <a:rPr lang="tr-TR" dirty="0" smtClean="0"/>
              <a:t>, organizmada etki yerine ulaşan madde </a:t>
            </a:r>
            <a:r>
              <a:rPr lang="tr-TR" dirty="0" smtClean="0">
                <a:solidFill>
                  <a:srgbClr val="FF0000"/>
                </a:solidFill>
              </a:rPr>
              <a:t>miktarına</a:t>
            </a:r>
            <a:r>
              <a:rPr lang="tr-TR" dirty="0" smtClean="0"/>
              <a:t> bağlıdır. </a:t>
            </a:r>
          </a:p>
          <a:p>
            <a:endParaRPr lang="tr-T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1389</TotalTime>
  <Words>810</Words>
  <Application>Microsoft Office PowerPoint</Application>
  <PresentationFormat>Ekran Gösterisi (4:3)</PresentationFormat>
  <Paragraphs>123</Paragraphs>
  <Slides>79</Slides>
  <Notes>0</Notes>
  <HiddenSlides>0</HiddenSlides>
  <MMClips>0</MMClips>
  <ScaleCrop>false</ScaleCrop>
  <HeadingPairs>
    <vt:vector size="4" baseType="variant">
      <vt:variant>
        <vt:lpstr>Tema</vt:lpstr>
      </vt:variant>
      <vt:variant>
        <vt:i4>1</vt:i4>
      </vt:variant>
      <vt:variant>
        <vt:lpstr>Slayt Başlıkları</vt:lpstr>
      </vt:variant>
      <vt:variant>
        <vt:i4>79</vt:i4>
      </vt:variant>
    </vt:vector>
  </HeadingPairs>
  <TitlesOfParts>
    <vt:vector size="80" baseType="lpstr">
      <vt:lpstr>Ofis Teması</vt:lpstr>
      <vt:lpstr>KİMYASAL RİSK ETMENLERİ </vt:lpstr>
      <vt:lpstr> İşyerinde sağlığı olumsuz etkileyebilecek kimyasal risk etmenleri: </vt:lpstr>
      <vt:lpstr>Slayt 3</vt:lpstr>
      <vt:lpstr>Slayt 4</vt:lpstr>
      <vt:lpstr>Slayt 5</vt:lpstr>
      <vt:lpstr>Kimyasal Maddelerle Çalışmalarda Sağlık ve Güvenlik Önlemleri Hakkında Yönetmelik (26.12.2003 tarih ve 25328 Sayılı Resmi Gazete) </vt:lpstr>
      <vt:lpstr> KİMYA SANAYİ’NİN TASNİFİ ANA GRUPLAR </vt:lpstr>
      <vt:lpstr>Slayt 8</vt:lpstr>
      <vt:lpstr> Her kimyasal madde: </vt:lpstr>
      <vt:lpstr>Slayt 10</vt:lpstr>
      <vt:lpstr> ULUSLARARASI ÇALIŞMA ÖRGÜTÜ (ILO)  KİMYASALLARIN KULLANIMINDA GÜVENLİK HAKKINDA 170 NO’LU SÖZLEŞME-1990  KİMYASALLARIN KULLANIMINDA GÜVENLİK HAKKINDA 177 NO’LU TAVSİYE KARARI </vt:lpstr>
      <vt:lpstr>Slayt 12</vt:lpstr>
      <vt:lpstr> ÜLKEMİZDEKİ BAZI KİMYASAL KAZALAR </vt:lpstr>
      <vt:lpstr> Bir kimyasalın risk değerlendirmesi başlıca 4 basamakta yapılır:   1.Toksisitenin değerlendirilmesi  2.Doz-cevap ilişkisinin belirlenmesi  3.Maruziyetin belirlenmesi  4.Risk karekterizasyonu  </vt:lpstr>
      <vt:lpstr>Slayt 15</vt:lpstr>
      <vt:lpstr>MARUZ KALAN KİŞİNİN FİZYOLOJİK ÖZELLİKLERİ  </vt:lpstr>
      <vt:lpstr>MARUZ KALAN KİŞİNİN FİZYOLOJİK ÖZELLİKLERİ</vt:lpstr>
      <vt:lpstr>Slayt 18</vt:lpstr>
      <vt:lpstr>Slayt 19</vt:lpstr>
      <vt:lpstr>Slayt 20</vt:lpstr>
      <vt:lpstr>Slayt 21</vt:lpstr>
      <vt:lpstr>Slayt 22</vt:lpstr>
      <vt:lpstr>Slayt 23</vt:lpstr>
      <vt:lpstr>Slayt 24</vt:lpstr>
      <vt:lpstr>Slayt 25</vt:lpstr>
      <vt:lpstr>SAĞLIK RİSKLERİNİN KONTROLÜ -İZLEME</vt:lpstr>
      <vt:lpstr>Slayt 27</vt:lpstr>
      <vt:lpstr>Kimyasalların Güvenlik Risklerini Etkileyen Faktörler</vt:lpstr>
      <vt:lpstr>KİMYASAL RİSK ÖNLEMLERİ</vt:lpstr>
      <vt:lpstr>Kullanılan maddenin değiştirilmesi</vt:lpstr>
      <vt:lpstr>Slayt 31</vt:lpstr>
      <vt:lpstr>Slayt 32</vt:lpstr>
      <vt:lpstr>Slayt 33</vt:lpstr>
      <vt:lpstr>Slayt 34</vt:lpstr>
      <vt:lpstr>Depolama</vt:lpstr>
      <vt:lpstr>Slayt 36</vt:lpstr>
      <vt:lpstr>Slayt 37</vt:lpstr>
      <vt:lpstr>TEHLİKE SEMBOL ve İŞARETLERİ</vt:lpstr>
      <vt:lpstr>TEHLİKE SEMBOL ve İŞARETLERİ eski</vt:lpstr>
      <vt:lpstr>TEHLİKE SEMBOL ve İŞARETLERİ Önemli Global Harmonize Sistem (GHS-Küresel Uyumlaştırılmış Sistem) sembolleri </vt:lpstr>
      <vt:lpstr>Slayt 41</vt:lpstr>
      <vt:lpstr>Slayt 42</vt:lpstr>
      <vt:lpstr>Slayt 43</vt:lpstr>
      <vt:lpstr>TEHLİKE SEMBOL ve İŞARETLERİ</vt:lpstr>
      <vt:lpstr>TEHLİKE SEMBOL ve İŞARETLERİ </vt:lpstr>
      <vt:lpstr>TEHLİKE SEMBOL ve İŞARETLERİ </vt:lpstr>
      <vt:lpstr>Slayt 47</vt:lpstr>
      <vt:lpstr>GÜVENLİK İBARELERİ (ek-6)</vt:lpstr>
      <vt:lpstr>Slayt 49</vt:lpstr>
      <vt:lpstr>KİMYASALLARIN ETİKETLENMESİ</vt:lpstr>
      <vt:lpstr>Slayt 51</vt:lpstr>
      <vt:lpstr>Slayt 52</vt:lpstr>
      <vt:lpstr>Slayt 53</vt:lpstr>
      <vt:lpstr>Malzeme Güvenlik Bilgi Formu (MSDS)</vt:lpstr>
      <vt:lpstr>Slayt 55</vt:lpstr>
      <vt:lpstr>Slayt 56</vt:lpstr>
      <vt:lpstr>Slayt 57</vt:lpstr>
      <vt:lpstr>YANGIN</vt:lpstr>
      <vt:lpstr>Slayt 59</vt:lpstr>
      <vt:lpstr>Slayt 60</vt:lpstr>
      <vt:lpstr>Slayt 61</vt:lpstr>
      <vt:lpstr>Slayt 62</vt:lpstr>
      <vt:lpstr>YANGIN SINIFLARI</vt:lpstr>
      <vt:lpstr>Slayt 64</vt:lpstr>
      <vt:lpstr>Slayt 65</vt:lpstr>
      <vt:lpstr>Söndürme Maddeleri</vt:lpstr>
      <vt:lpstr>Slayt 67</vt:lpstr>
      <vt:lpstr>Slayt 68</vt:lpstr>
      <vt:lpstr>Slayt 69</vt:lpstr>
      <vt:lpstr>Slayt 70</vt:lpstr>
      <vt:lpstr>Slayt 71</vt:lpstr>
      <vt:lpstr>Slayt 72</vt:lpstr>
      <vt:lpstr>Slayt 73</vt:lpstr>
      <vt:lpstr>İnşaat Sektöründeki Hastaliklar ve Kimyasal Tehlikeler</vt:lpstr>
      <vt:lpstr>İnşaat Sektöründeki Hastaliklar ve Kimyasal Tehlikeler</vt:lpstr>
      <vt:lpstr>İnşaat Sektöründeki Hastaliklar ve Kimyasal Tehlikeler</vt:lpstr>
      <vt:lpstr>İnşaat Sektöründeki Hastaliklar ve Kimyasal Tehlikeler</vt:lpstr>
      <vt:lpstr>Endüstride Kimyasal Madde Kullanımı ve Yangın Riskleri depolama, kimyasal, parlama, Yangın</vt:lpstr>
      <vt:lpstr>Slayt 79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Slayt 1</dc:title>
  <dc:creator>Toshiba</dc:creator>
  <cp:lastModifiedBy>Toshiba</cp:lastModifiedBy>
  <cp:revision>63</cp:revision>
  <dcterms:created xsi:type="dcterms:W3CDTF">2017-11-29T10:51:22Z</dcterms:created>
  <dcterms:modified xsi:type="dcterms:W3CDTF">2020-11-16T19:54:09Z</dcterms:modified>
</cp:coreProperties>
</file>